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1"/>
  </p:sldMasterIdLst>
  <p:notesMasterIdLst>
    <p:notesMasterId r:id="rId53"/>
  </p:notesMasterIdLst>
  <p:handoutMasterIdLst>
    <p:handoutMasterId r:id="rId54"/>
  </p:handoutMasterIdLst>
  <p:sldIdLst>
    <p:sldId id="423" r:id="rId12"/>
    <p:sldId id="604" r:id="rId13"/>
    <p:sldId id="607" r:id="rId14"/>
    <p:sldId id="591" r:id="rId15"/>
    <p:sldId id="609" r:id="rId16"/>
    <p:sldId id="623" r:id="rId17"/>
    <p:sldId id="592" r:id="rId18"/>
    <p:sldId id="628" r:id="rId19"/>
    <p:sldId id="631" r:id="rId20"/>
    <p:sldId id="610" r:id="rId21"/>
    <p:sldId id="632" r:id="rId22"/>
    <p:sldId id="641" r:id="rId23"/>
    <p:sldId id="608" r:id="rId24"/>
    <p:sldId id="637" r:id="rId25"/>
    <p:sldId id="640" r:id="rId26"/>
    <p:sldId id="535" r:id="rId27"/>
    <p:sldId id="642" r:id="rId28"/>
    <p:sldId id="633" r:id="rId29"/>
    <p:sldId id="634" r:id="rId30"/>
    <p:sldId id="635" r:id="rId31"/>
    <p:sldId id="639" r:id="rId32"/>
    <p:sldId id="636" r:id="rId33"/>
    <p:sldId id="629" r:id="rId34"/>
    <p:sldId id="630" r:id="rId35"/>
    <p:sldId id="644" r:id="rId36"/>
    <p:sldId id="638" r:id="rId37"/>
    <p:sldId id="425" r:id="rId38"/>
    <p:sldId id="480" r:id="rId39"/>
    <p:sldId id="568" r:id="rId40"/>
    <p:sldId id="576" r:id="rId41"/>
    <p:sldId id="426" r:id="rId42"/>
    <p:sldId id="466" r:id="rId43"/>
    <p:sldId id="416" r:id="rId44"/>
    <p:sldId id="435" r:id="rId45"/>
    <p:sldId id="593" r:id="rId46"/>
    <p:sldId id="571" r:id="rId47"/>
    <p:sldId id="589" r:id="rId48"/>
    <p:sldId id="595" r:id="rId49"/>
    <p:sldId id="590" r:id="rId50"/>
    <p:sldId id="594" r:id="rId51"/>
    <p:sldId id="605" r:id="rId52"/>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1bnNlErhavYdvtjDMppTA==" hashData="ln4xEeIwtKlFlae2A7+bx25iVbdFKw55Rl98AcznCqHHuCIZ5wbUJX7jFWLZJhaCOulnY0dh9II2ZsUKEVLYag=="/>
  <p:extLst>
    <p:ext uri="{521415D9-36F7-43E2-AB2F-B90AF26B5E84}">
      <p14:sectionLst xmlns:p14="http://schemas.microsoft.com/office/powerpoint/2010/main">
        <p14:section name="Default Section" id="{4E2C7669-E944-424E-AAFA-C5848E2A2951}">
          <p14:sldIdLst>
            <p14:sldId id="423"/>
            <p14:sldId id="604"/>
            <p14:sldId id="607"/>
            <p14:sldId id="591"/>
            <p14:sldId id="609"/>
            <p14:sldId id="623"/>
            <p14:sldId id="592"/>
            <p14:sldId id="628"/>
            <p14:sldId id="631"/>
            <p14:sldId id="610"/>
            <p14:sldId id="632"/>
            <p14:sldId id="641"/>
            <p14:sldId id="608"/>
            <p14:sldId id="637"/>
            <p14:sldId id="640"/>
            <p14:sldId id="535"/>
            <p14:sldId id="642"/>
            <p14:sldId id="633"/>
            <p14:sldId id="634"/>
            <p14:sldId id="635"/>
            <p14:sldId id="639"/>
            <p14:sldId id="636"/>
            <p14:sldId id="629"/>
            <p14:sldId id="630"/>
            <p14:sldId id="644"/>
            <p14:sldId id="638"/>
            <p14:sldId id="425"/>
            <p14:sldId id="480"/>
            <p14:sldId id="568"/>
            <p14:sldId id="576"/>
            <p14:sldId id="426"/>
            <p14:sldId id="466"/>
            <p14:sldId id="416"/>
            <p14:sldId id="435"/>
            <p14:sldId id="593"/>
            <p14:sldId id="571"/>
            <p14:sldId id="589"/>
            <p14:sldId id="595"/>
            <p14:sldId id="590"/>
            <p14:sldId id="594"/>
            <p14:sldId id="605"/>
          </p14:sldIdLst>
        </p14:section>
      </p14:sectionLst>
    </p:ext>
    <p:ext uri="{EFAFB233-063F-42B5-8137-9DF3F51BA10A}">
      <p15:sldGuideLst xmlns:p15="http://schemas.microsoft.com/office/powerpoint/2012/main">
        <p15:guide id="1" orient="horz" pos="2160" userDrawn="1">
          <p15:clr>
            <a:srgbClr val="A4A3A4"/>
          </p15:clr>
        </p15:guide>
        <p15:guide id="2" orient="horz" pos="432" userDrawn="1">
          <p15:clr>
            <a:srgbClr val="A4A3A4"/>
          </p15:clr>
        </p15:guide>
        <p15:guide id="3" orient="horz" pos="3888" userDrawn="1">
          <p15:clr>
            <a:srgbClr val="A4A3A4"/>
          </p15:clr>
        </p15:guide>
        <p15:guide id="4" pos="2880" userDrawn="1">
          <p15:clr>
            <a:srgbClr val="A4A3A4"/>
          </p15:clr>
        </p15:guide>
        <p15:guide id="5" pos="323" userDrawn="1">
          <p15:clr>
            <a:srgbClr val="A4A3A4"/>
          </p15:clr>
        </p15:guide>
        <p15:guide id="6" pos="543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70C0"/>
    <a:srgbClr val="EC7C2F"/>
    <a:srgbClr val="FFFFFF"/>
    <a:srgbClr val="5BADDF"/>
    <a:srgbClr val="EAEFF7"/>
    <a:srgbClr val="D2DEEE"/>
    <a:srgbClr val="B27605"/>
    <a:srgbClr val="865F95"/>
    <a:srgbClr val="7554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68" autoAdjust="0"/>
    <p:restoredTop sz="89466" autoAdjust="0"/>
  </p:normalViewPr>
  <p:slideViewPr>
    <p:cSldViewPr>
      <p:cViewPr varScale="1">
        <p:scale>
          <a:sx n="77" d="100"/>
          <a:sy n="77" d="100"/>
        </p:scale>
        <p:origin x="2052" y="84"/>
      </p:cViewPr>
      <p:guideLst>
        <p:guide orient="horz" pos="2160"/>
        <p:guide orient="horz" pos="432"/>
        <p:guide orient="horz" pos="3888"/>
        <p:guide pos="2880"/>
        <p:guide pos="323"/>
        <p:guide pos="5437"/>
      </p:guideLst>
    </p:cSldViewPr>
  </p:slideViewPr>
  <p:outlineViewPr>
    <p:cViewPr>
      <p:scale>
        <a:sx n="33" d="100"/>
        <a:sy n="33" d="100"/>
      </p:scale>
      <p:origin x="0" y="-14080"/>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89" d="100"/>
          <a:sy n="89" d="100"/>
        </p:scale>
        <p:origin x="577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ags" Target="tags/tag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14E30-61EB-4FAC-9B0A-949E811947CA}"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6F693CBA-5DD6-4E21-BBB8-1ADB1937FA82}">
      <dgm:prSet phldrT="[Text]" custT="1"/>
      <dgm:spPr/>
      <dgm:t>
        <a:bodyPr/>
        <a:lstStyle/>
        <a:p>
          <a:r>
            <a:rPr lang="en-US" sz="2200" dirty="0"/>
            <a:t>Efficiency</a:t>
          </a:r>
        </a:p>
      </dgm:t>
    </dgm:pt>
    <dgm:pt modelId="{ACB784BC-154E-4937-8DB7-A1DDD89322F4}" type="parTrans" cxnId="{788BBB36-2A62-4C0F-882D-B03EDB5BBAD8}">
      <dgm:prSet/>
      <dgm:spPr/>
      <dgm:t>
        <a:bodyPr/>
        <a:lstStyle/>
        <a:p>
          <a:endParaRPr lang="en-US"/>
        </a:p>
      </dgm:t>
    </dgm:pt>
    <dgm:pt modelId="{D8CF7C9C-B8F9-4587-AFC5-E1D28581AF00}" type="sibTrans" cxnId="{788BBB36-2A62-4C0F-882D-B03EDB5BBAD8}">
      <dgm:prSet/>
      <dgm:spPr/>
      <dgm:t>
        <a:bodyPr/>
        <a:lstStyle/>
        <a:p>
          <a:endParaRPr lang="en-US"/>
        </a:p>
      </dgm:t>
    </dgm:pt>
    <dgm:pt modelId="{6BB5317A-1D46-4977-B33F-1378FD653FE7}">
      <dgm:prSet phldrT="[Text]" custT="1"/>
      <dgm:spPr/>
      <dgm:t>
        <a:bodyPr/>
        <a:lstStyle/>
        <a:p>
          <a:r>
            <a:rPr lang="en-US" sz="2200" dirty="0"/>
            <a:t>Effectiveness</a:t>
          </a:r>
        </a:p>
      </dgm:t>
    </dgm:pt>
    <dgm:pt modelId="{F4B4B17E-E970-431D-9EE0-C8A614D5D204}" type="parTrans" cxnId="{C11A4555-8435-4751-8EB6-787BE5D81D27}">
      <dgm:prSet/>
      <dgm:spPr/>
      <dgm:t>
        <a:bodyPr/>
        <a:lstStyle/>
        <a:p>
          <a:endParaRPr lang="en-US"/>
        </a:p>
      </dgm:t>
    </dgm:pt>
    <dgm:pt modelId="{FCA2BF36-5169-4439-B1E3-3C4BD3E977AD}" type="sibTrans" cxnId="{C11A4555-8435-4751-8EB6-787BE5D81D27}">
      <dgm:prSet/>
      <dgm:spPr/>
      <dgm:t>
        <a:bodyPr/>
        <a:lstStyle/>
        <a:p>
          <a:endParaRPr lang="en-US"/>
        </a:p>
      </dgm:t>
    </dgm:pt>
    <dgm:pt modelId="{D5E8982D-3779-4411-9D7F-2C8CFF218E43}">
      <dgm:prSet phldrT="[Text]"/>
      <dgm:spPr/>
      <dgm:t>
        <a:bodyPr/>
        <a:lstStyle/>
        <a:p>
          <a:pPr marL="61913" indent="0"/>
          <a:r>
            <a:rPr lang="en-US" dirty="0"/>
            <a:t>The results of effort (biggest bang for your buck)</a:t>
          </a:r>
        </a:p>
      </dgm:t>
    </dgm:pt>
    <dgm:pt modelId="{6471D20D-A3A5-4971-95BA-4FC17781A531}" type="parTrans" cxnId="{6434CDBE-1C4C-44B0-BE99-92E45A8B9502}">
      <dgm:prSet/>
      <dgm:spPr/>
      <dgm:t>
        <a:bodyPr/>
        <a:lstStyle/>
        <a:p>
          <a:endParaRPr lang="en-US"/>
        </a:p>
      </dgm:t>
    </dgm:pt>
    <dgm:pt modelId="{06DD77CF-A117-4F12-9925-B7FB42202A9B}" type="sibTrans" cxnId="{6434CDBE-1C4C-44B0-BE99-92E45A8B9502}">
      <dgm:prSet/>
      <dgm:spPr/>
      <dgm:t>
        <a:bodyPr/>
        <a:lstStyle/>
        <a:p>
          <a:endParaRPr lang="en-US"/>
        </a:p>
      </dgm:t>
    </dgm:pt>
    <dgm:pt modelId="{AF44F61A-0618-40A9-819C-EB85A5AD3A69}">
      <dgm:prSet phldrT="[Text]" custT="1"/>
      <dgm:spPr/>
      <dgm:t>
        <a:bodyPr/>
        <a:lstStyle/>
        <a:p>
          <a:r>
            <a:rPr lang="en-US" sz="2200" dirty="0"/>
            <a:t>Productivity</a:t>
          </a:r>
        </a:p>
      </dgm:t>
    </dgm:pt>
    <dgm:pt modelId="{C38FED25-2373-4046-B791-EEB26256D1FB}" type="parTrans" cxnId="{5DA07FA7-983E-4873-BACC-E1E33A0207DE}">
      <dgm:prSet/>
      <dgm:spPr/>
      <dgm:t>
        <a:bodyPr/>
        <a:lstStyle/>
        <a:p>
          <a:endParaRPr lang="en-US"/>
        </a:p>
      </dgm:t>
    </dgm:pt>
    <dgm:pt modelId="{DD532BB9-ADF9-4026-A59C-71E0036E0820}" type="sibTrans" cxnId="{5DA07FA7-983E-4873-BACC-E1E33A0207DE}">
      <dgm:prSet/>
      <dgm:spPr/>
      <dgm:t>
        <a:bodyPr/>
        <a:lstStyle/>
        <a:p>
          <a:endParaRPr lang="en-US"/>
        </a:p>
      </dgm:t>
    </dgm:pt>
    <dgm:pt modelId="{2AB99449-DCE0-476B-BFD9-7563E196324D}">
      <dgm:prSet phldrT="[Text]"/>
      <dgm:spPr/>
      <dgm:t>
        <a:bodyPr/>
        <a:lstStyle/>
        <a:p>
          <a:pPr marL="61913" indent="0"/>
          <a:r>
            <a:rPr lang="en-US" dirty="0"/>
            <a:t>The amount of work accomplished</a:t>
          </a:r>
        </a:p>
      </dgm:t>
    </dgm:pt>
    <dgm:pt modelId="{E349F698-99A5-40E8-9478-44D1FD6E0AE7}" type="parTrans" cxnId="{C81B75B0-3BBE-4748-AAFB-19EBF23A5B8B}">
      <dgm:prSet/>
      <dgm:spPr/>
      <dgm:t>
        <a:bodyPr/>
        <a:lstStyle/>
        <a:p>
          <a:endParaRPr lang="en-US"/>
        </a:p>
      </dgm:t>
    </dgm:pt>
    <dgm:pt modelId="{FADF8F08-E5DC-43F5-A16F-B58620750D9C}" type="sibTrans" cxnId="{C81B75B0-3BBE-4748-AAFB-19EBF23A5B8B}">
      <dgm:prSet/>
      <dgm:spPr/>
      <dgm:t>
        <a:bodyPr/>
        <a:lstStyle/>
        <a:p>
          <a:endParaRPr lang="en-US"/>
        </a:p>
      </dgm:t>
    </dgm:pt>
    <dgm:pt modelId="{5938C188-D4BB-4F4D-B1A7-A0E69A27E8D0}">
      <dgm:prSet phldrT="[Text]" custT="1"/>
      <dgm:spPr/>
      <dgm:t>
        <a:bodyPr/>
        <a:lstStyle/>
        <a:p>
          <a:r>
            <a:rPr lang="en-US" sz="2200" dirty="0"/>
            <a:t>Quality</a:t>
          </a:r>
        </a:p>
      </dgm:t>
    </dgm:pt>
    <dgm:pt modelId="{2838C9A4-C944-49B5-AA8A-678FD45456C7}" type="parTrans" cxnId="{211A9316-1A16-43BD-B5D2-A6BA7E255ADF}">
      <dgm:prSet/>
      <dgm:spPr/>
      <dgm:t>
        <a:bodyPr/>
        <a:lstStyle/>
        <a:p>
          <a:endParaRPr lang="en-US"/>
        </a:p>
      </dgm:t>
    </dgm:pt>
    <dgm:pt modelId="{7BA1D630-147A-45F0-8871-25577EEDDFBA}" type="sibTrans" cxnId="{211A9316-1A16-43BD-B5D2-A6BA7E255ADF}">
      <dgm:prSet/>
      <dgm:spPr/>
      <dgm:t>
        <a:bodyPr/>
        <a:lstStyle/>
        <a:p>
          <a:endParaRPr lang="en-US"/>
        </a:p>
      </dgm:t>
    </dgm:pt>
    <dgm:pt modelId="{C3C542BE-95B8-42D5-A33F-AEA66B442E91}">
      <dgm:prSet phldrT="[Text]"/>
      <dgm:spPr/>
      <dgm:t>
        <a:bodyPr/>
        <a:lstStyle/>
        <a:p>
          <a:pPr marL="61913" indent="0"/>
          <a:r>
            <a:rPr lang="en-US" dirty="0"/>
            <a:t>The time required to complete tasks</a:t>
          </a:r>
        </a:p>
      </dgm:t>
    </dgm:pt>
    <dgm:pt modelId="{141D9F64-4E84-4A02-9FEC-822C4E94A947}" type="sibTrans" cxnId="{FA290B02-F765-46B2-95A6-F7294AF9DB8E}">
      <dgm:prSet/>
      <dgm:spPr/>
      <dgm:t>
        <a:bodyPr/>
        <a:lstStyle/>
        <a:p>
          <a:endParaRPr lang="en-US"/>
        </a:p>
      </dgm:t>
    </dgm:pt>
    <dgm:pt modelId="{458F0095-DD9A-4201-8846-FA602DD194C5}" type="parTrans" cxnId="{FA290B02-F765-46B2-95A6-F7294AF9DB8E}">
      <dgm:prSet/>
      <dgm:spPr/>
      <dgm:t>
        <a:bodyPr/>
        <a:lstStyle/>
        <a:p>
          <a:endParaRPr lang="en-US"/>
        </a:p>
      </dgm:t>
    </dgm:pt>
    <dgm:pt modelId="{89938133-9C32-4196-B123-04E3B4A26119}">
      <dgm:prSet phldrT="[Text]" custT="1"/>
      <dgm:spPr/>
      <dgm:t>
        <a:bodyPr/>
        <a:lstStyle/>
        <a:p>
          <a:r>
            <a:rPr lang="en-US" sz="2200" dirty="0"/>
            <a:t>Cost</a:t>
          </a:r>
        </a:p>
      </dgm:t>
    </dgm:pt>
    <dgm:pt modelId="{6F1EC541-C3AA-40B4-A7DC-8E587B22C70F}" type="parTrans" cxnId="{BA2BF50E-47A4-41B3-8E92-2AE1BBE8212D}">
      <dgm:prSet/>
      <dgm:spPr/>
      <dgm:t>
        <a:bodyPr/>
        <a:lstStyle/>
        <a:p>
          <a:endParaRPr lang="en-US"/>
        </a:p>
      </dgm:t>
    </dgm:pt>
    <dgm:pt modelId="{308C39E5-07CD-4E4E-ACEE-F7D85D270B2A}" type="sibTrans" cxnId="{BA2BF50E-47A4-41B3-8E92-2AE1BBE8212D}">
      <dgm:prSet/>
      <dgm:spPr/>
      <dgm:t>
        <a:bodyPr/>
        <a:lstStyle/>
        <a:p>
          <a:endParaRPr lang="en-US"/>
        </a:p>
      </dgm:t>
    </dgm:pt>
    <dgm:pt modelId="{F64F581F-A04D-4DDC-B00F-F13EEFC9ABF5}">
      <dgm:prSet phldrT="[Text]"/>
      <dgm:spPr/>
      <dgm:t>
        <a:bodyPr/>
        <a:lstStyle/>
        <a:p>
          <a:pPr marL="61913" indent="0"/>
          <a:r>
            <a:rPr lang="en-US" dirty="0"/>
            <a:t>The degree of excellence</a:t>
          </a:r>
        </a:p>
      </dgm:t>
    </dgm:pt>
    <dgm:pt modelId="{E8A74294-4551-40AF-88D5-00DE58C198E3}" type="parTrans" cxnId="{4C5DF671-32EB-4045-828B-E742BDE8FD88}">
      <dgm:prSet/>
      <dgm:spPr/>
      <dgm:t>
        <a:bodyPr/>
        <a:lstStyle/>
        <a:p>
          <a:endParaRPr lang="en-US"/>
        </a:p>
      </dgm:t>
    </dgm:pt>
    <dgm:pt modelId="{A43D2625-CE92-4C11-BB9C-4844169D37F0}" type="sibTrans" cxnId="{4C5DF671-32EB-4045-828B-E742BDE8FD88}">
      <dgm:prSet/>
      <dgm:spPr/>
      <dgm:t>
        <a:bodyPr/>
        <a:lstStyle/>
        <a:p>
          <a:endParaRPr lang="en-US"/>
        </a:p>
      </dgm:t>
    </dgm:pt>
    <dgm:pt modelId="{A20A52B5-A647-4443-80AA-4B80380CEC3B}">
      <dgm:prSet phldrT="[Text]"/>
      <dgm:spPr/>
      <dgm:t>
        <a:bodyPr/>
        <a:lstStyle/>
        <a:p>
          <a:pPr marL="61913" indent="0"/>
          <a:r>
            <a:rPr lang="en-US" dirty="0"/>
            <a:t>The expense per unit produced</a:t>
          </a:r>
        </a:p>
      </dgm:t>
    </dgm:pt>
    <dgm:pt modelId="{433EBEC8-8E94-4438-80E6-9E20126CEC0D}" type="parTrans" cxnId="{A41FFF53-EBA5-4D94-A06D-E90AC480423E}">
      <dgm:prSet/>
      <dgm:spPr/>
      <dgm:t>
        <a:bodyPr/>
        <a:lstStyle/>
        <a:p>
          <a:endParaRPr lang="en-US"/>
        </a:p>
      </dgm:t>
    </dgm:pt>
    <dgm:pt modelId="{F5EA2EC6-4BCB-43EF-91D7-035A60EDA8DB}" type="sibTrans" cxnId="{A41FFF53-EBA5-4D94-A06D-E90AC480423E}">
      <dgm:prSet/>
      <dgm:spPr/>
      <dgm:t>
        <a:bodyPr/>
        <a:lstStyle/>
        <a:p>
          <a:endParaRPr lang="en-US"/>
        </a:p>
      </dgm:t>
    </dgm:pt>
    <dgm:pt modelId="{BD7B89A4-F6EF-48C7-AF0A-30FFEFC6FEAA}" type="pres">
      <dgm:prSet presAssocID="{FE614E30-61EB-4FAC-9B0A-949E811947CA}" presName="Name0" presStyleCnt="0">
        <dgm:presLayoutVars>
          <dgm:chMax/>
          <dgm:chPref val="3"/>
          <dgm:dir/>
          <dgm:animOne val="branch"/>
          <dgm:animLvl val="lvl"/>
        </dgm:presLayoutVars>
      </dgm:prSet>
      <dgm:spPr/>
    </dgm:pt>
    <dgm:pt modelId="{F2027F50-EC49-42DE-A801-37B3A55D8202}" type="pres">
      <dgm:prSet presAssocID="{6F693CBA-5DD6-4E21-BBB8-1ADB1937FA82}" presName="composite" presStyleCnt="0"/>
      <dgm:spPr/>
    </dgm:pt>
    <dgm:pt modelId="{A0B885CE-90BD-4363-8F01-301378D7487F}" type="pres">
      <dgm:prSet presAssocID="{6F693CBA-5DD6-4E21-BBB8-1ADB1937FA82}" presName="FirstChild" presStyleLbl="revTx" presStyleIdx="0" presStyleCnt="5">
        <dgm:presLayoutVars>
          <dgm:chMax val="0"/>
          <dgm:chPref val="0"/>
          <dgm:bulletEnabled val="1"/>
        </dgm:presLayoutVars>
      </dgm:prSet>
      <dgm:spPr/>
    </dgm:pt>
    <dgm:pt modelId="{28ABF489-3B5A-402F-89B7-89E853BCDA1A}" type="pres">
      <dgm:prSet presAssocID="{6F693CBA-5DD6-4E21-BBB8-1ADB1937FA82}" presName="Parent" presStyleLbl="alignNode1" presStyleIdx="0" presStyleCnt="5">
        <dgm:presLayoutVars>
          <dgm:chMax val="3"/>
          <dgm:chPref val="3"/>
          <dgm:bulletEnabled val="1"/>
        </dgm:presLayoutVars>
      </dgm:prSet>
      <dgm:spPr/>
    </dgm:pt>
    <dgm:pt modelId="{400116F6-D171-4904-BAF3-7713D86076F8}" type="pres">
      <dgm:prSet presAssocID="{6F693CBA-5DD6-4E21-BBB8-1ADB1937FA82}" presName="Accent" presStyleLbl="parChTrans1D1" presStyleIdx="0" presStyleCnt="5"/>
      <dgm:spPr/>
    </dgm:pt>
    <dgm:pt modelId="{ACE99FBB-F719-443F-9CFB-7EC6DE377E2F}" type="pres">
      <dgm:prSet presAssocID="{D8CF7C9C-B8F9-4587-AFC5-E1D28581AF00}" presName="sibTrans" presStyleCnt="0"/>
      <dgm:spPr/>
    </dgm:pt>
    <dgm:pt modelId="{8C16C5B9-86A8-4479-A6F8-C5FF2B36E08D}" type="pres">
      <dgm:prSet presAssocID="{6BB5317A-1D46-4977-B33F-1378FD653FE7}" presName="composite" presStyleCnt="0"/>
      <dgm:spPr/>
    </dgm:pt>
    <dgm:pt modelId="{2D58D41B-6ED5-49C4-B2E5-59B924CC30CE}" type="pres">
      <dgm:prSet presAssocID="{6BB5317A-1D46-4977-B33F-1378FD653FE7}" presName="FirstChild" presStyleLbl="revTx" presStyleIdx="1" presStyleCnt="5">
        <dgm:presLayoutVars>
          <dgm:chMax val="0"/>
          <dgm:chPref val="0"/>
          <dgm:bulletEnabled val="1"/>
        </dgm:presLayoutVars>
      </dgm:prSet>
      <dgm:spPr/>
    </dgm:pt>
    <dgm:pt modelId="{3F5A1184-E8DE-4FBC-B90C-2769B4729848}" type="pres">
      <dgm:prSet presAssocID="{6BB5317A-1D46-4977-B33F-1378FD653FE7}" presName="Parent" presStyleLbl="alignNode1" presStyleIdx="1" presStyleCnt="5">
        <dgm:presLayoutVars>
          <dgm:chMax val="3"/>
          <dgm:chPref val="3"/>
          <dgm:bulletEnabled val="1"/>
        </dgm:presLayoutVars>
      </dgm:prSet>
      <dgm:spPr/>
    </dgm:pt>
    <dgm:pt modelId="{06D5A956-C8FA-481E-946C-0B9A52CDDF7B}" type="pres">
      <dgm:prSet presAssocID="{6BB5317A-1D46-4977-B33F-1378FD653FE7}" presName="Accent" presStyleLbl="parChTrans1D1" presStyleIdx="1" presStyleCnt="5"/>
      <dgm:spPr/>
    </dgm:pt>
    <dgm:pt modelId="{33ABC9C4-EE71-4F5B-963C-BBCBA639C0BA}" type="pres">
      <dgm:prSet presAssocID="{FCA2BF36-5169-4439-B1E3-3C4BD3E977AD}" presName="sibTrans" presStyleCnt="0"/>
      <dgm:spPr/>
    </dgm:pt>
    <dgm:pt modelId="{174B522A-46D6-4A36-BFB6-30CAFE1C18E3}" type="pres">
      <dgm:prSet presAssocID="{AF44F61A-0618-40A9-819C-EB85A5AD3A69}" presName="composite" presStyleCnt="0"/>
      <dgm:spPr/>
    </dgm:pt>
    <dgm:pt modelId="{102C9AFC-9884-41F8-AB49-6899D9C962AC}" type="pres">
      <dgm:prSet presAssocID="{AF44F61A-0618-40A9-819C-EB85A5AD3A69}" presName="FirstChild" presStyleLbl="revTx" presStyleIdx="2" presStyleCnt="5">
        <dgm:presLayoutVars>
          <dgm:chMax val="0"/>
          <dgm:chPref val="0"/>
          <dgm:bulletEnabled val="1"/>
        </dgm:presLayoutVars>
      </dgm:prSet>
      <dgm:spPr/>
    </dgm:pt>
    <dgm:pt modelId="{7981B14B-E49B-462C-9E46-7F6D35836833}" type="pres">
      <dgm:prSet presAssocID="{AF44F61A-0618-40A9-819C-EB85A5AD3A69}" presName="Parent" presStyleLbl="alignNode1" presStyleIdx="2" presStyleCnt="5">
        <dgm:presLayoutVars>
          <dgm:chMax val="3"/>
          <dgm:chPref val="3"/>
          <dgm:bulletEnabled val="1"/>
        </dgm:presLayoutVars>
      </dgm:prSet>
      <dgm:spPr/>
    </dgm:pt>
    <dgm:pt modelId="{189201EE-BB72-4145-859A-278CDBBF2845}" type="pres">
      <dgm:prSet presAssocID="{AF44F61A-0618-40A9-819C-EB85A5AD3A69}" presName="Accent" presStyleLbl="parChTrans1D1" presStyleIdx="2" presStyleCnt="5"/>
      <dgm:spPr/>
    </dgm:pt>
    <dgm:pt modelId="{C86E68F9-E71F-4212-A8D6-9B8FB0E7FC3F}" type="pres">
      <dgm:prSet presAssocID="{DD532BB9-ADF9-4026-A59C-71E0036E0820}" presName="sibTrans" presStyleCnt="0"/>
      <dgm:spPr/>
    </dgm:pt>
    <dgm:pt modelId="{9B8268F8-E750-4D2B-8FE0-2376A09E53FB}" type="pres">
      <dgm:prSet presAssocID="{5938C188-D4BB-4F4D-B1A7-A0E69A27E8D0}" presName="composite" presStyleCnt="0"/>
      <dgm:spPr/>
    </dgm:pt>
    <dgm:pt modelId="{F8DD92C2-9CCB-44A4-8024-9E5AE3616E8B}" type="pres">
      <dgm:prSet presAssocID="{5938C188-D4BB-4F4D-B1A7-A0E69A27E8D0}" presName="FirstChild" presStyleLbl="revTx" presStyleIdx="3" presStyleCnt="5">
        <dgm:presLayoutVars>
          <dgm:chMax val="0"/>
          <dgm:chPref val="0"/>
          <dgm:bulletEnabled val="1"/>
        </dgm:presLayoutVars>
      </dgm:prSet>
      <dgm:spPr/>
    </dgm:pt>
    <dgm:pt modelId="{5295A16B-22D2-41B3-B3DD-B6E793C095F3}" type="pres">
      <dgm:prSet presAssocID="{5938C188-D4BB-4F4D-B1A7-A0E69A27E8D0}" presName="Parent" presStyleLbl="alignNode1" presStyleIdx="3" presStyleCnt="5">
        <dgm:presLayoutVars>
          <dgm:chMax val="3"/>
          <dgm:chPref val="3"/>
          <dgm:bulletEnabled val="1"/>
        </dgm:presLayoutVars>
      </dgm:prSet>
      <dgm:spPr/>
    </dgm:pt>
    <dgm:pt modelId="{3CD1CDF1-3849-42E1-8B2A-B55758025ADD}" type="pres">
      <dgm:prSet presAssocID="{5938C188-D4BB-4F4D-B1A7-A0E69A27E8D0}" presName="Accent" presStyleLbl="parChTrans1D1" presStyleIdx="3" presStyleCnt="5"/>
      <dgm:spPr/>
    </dgm:pt>
    <dgm:pt modelId="{FCEA24D3-9084-4010-BE01-423FC4085B3D}" type="pres">
      <dgm:prSet presAssocID="{7BA1D630-147A-45F0-8871-25577EEDDFBA}" presName="sibTrans" presStyleCnt="0"/>
      <dgm:spPr/>
    </dgm:pt>
    <dgm:pt modelId="{6F69BA64-A13E-4B20-9789-7BF7929A048E}" type="pres">
      <dgm:prSet presAssocID="{89938133-9C32-4196-B123-04E3B4A26119}" presName="composite" presStyleCnt="0"/>
      <dgm:spPr/>
    </dgm:pt>
    <dgm:pt modelId="{E503C6A8-0827-430D-8E50-5F91E09E6B11}" type="pres">
      <dgm:prSet presAssocID="{89938133-9C32-4196-B123-04E3B4A26119}" presName="FirstChild" presStyleLbl="revTx" presStyleIdx="4" presStyleCnt="5">
        <dgm:presLayoutVars>
          <dgm:chMax val="0"/>
          <dgm:chPref val="0"/>
          <dgm:bulletEnabled val="1"/>
        </dgm:presLayoutVars>
      </dgm:prSet>
      <dgm:spPr/>
    </dgm:pt>
    <dgm:pt modelId="{EA40E617-BDB3-4FB7-84B1-475115564315}" type="pres">
      <dgm:prSet presAssocID="{89938133-9C32-4196-B123-04E3B4A26119}" presName="Parent" presStyleLbl="alignNode1" presStyleIdx="4" presStyleCnt="5">
        <dgm:presLayoutVars>
          <dgm:chMax val="3"/>
          <dgm:chPref val="3"/>
          <dgm:bulletEnabled val="1"/>
        </dgm:presLayoutVars>
      </dgm:prSet>
      <dgm:spPr/>
    </dgm:pt>
    <dgm:pt modelId="{65CE94D7-CD1C-48B3-A3C9-D76D3F4CCE97}" type="pres">
      <dgm:prSet presAssocID="{89938133-9C32-4196-B123-04E3B4A26119}" presName="Accent" presStyleLbl="parChTrans1D1" presStyleIdx="4" presStyleCnt="5"/>
      <dgm:spPr/>
    </dgm:pt>
  </dgm:ptLst>
  <dgm:cxnLst>
    <dgm:cxn modelId="{4C5DF671-32EB-4045-828B-E742BDE8FD88}" srcId="{5938C188-D4BB-4F4D-B1A7-A0E69A27E8D0}" destId="{F64F581F-A04D-4DDC-B00F-F13EEFC9ABF5}" srcOrd="0" destOrd="0" parTransId="{E8A74294-4551-40AF-88D5-00DE58C198E3}" sibTransId="{A43D2625-CE92-4C11-BB9C-4844169D37F0}"/>
    <dgm:cxn modelId="{E9DBB558-A7EF-420A-973C-D70EE20466B8}" type="presOf" srcId="{6BB5317A-1D46-4977-B33F-1378FD653FE7}" destId="{3F5A1184-E8DE-4FBC-B90C-2769B4729848}" srcOrd="0" destOrd="0" presId="urn:microsoft.com/office/officeart/2011/layout/TabList"/>
    <dgm:cxn modelId="{0C04E54B-0530-4F92-8FDD-831A517C201D}" type="presOf" srcId="{FE614E30-61EB-4FAC-9B0A-949E811947CA}" destId="{BD7B89A4-F6EF-48C7-AF0A-30FFEFC6FEAA}" srcOrd="0" destOrd="0" presId="urn:microsoft.com/office/officeart/2011/layout/TabList"/>
    <dgm:cxn modelId="{4C1DCF22-0DF5-4455-8AFD-6A5393044D8B}" type="presOf" srcId="{A20A52B5-A647-4443-80AA-4B80380CEC3B}" destId="{E503C6A8-0827-430D-8E50-5F91E09E6B11}" srcOrd="0" destOrd="0" presId="urn:microsoft.com/office/officeart/2011/layout/TabList"/>
    <dgm:cxn modelId="{C11A4555-8435-4751-8EB6-787BE5D81D27}" srcId="{FE614E30-61EB-4FAC-9B0A-949E811947CA}" destId="{6BB5317A-1D46-4977-B33F-1378FD653FE7}" srcOrd="1" destOrd="0" parTransId="{F4B4B17E-E970-431D-9EE0-C8A614D5D204}" sibTransId="{FCA2BF36-5169-4439-B1E3-3C4BD3E977AD}"/>
    <dgm:cxn modelId="{74E35CBF-9FCC-46CB-BB4B-27775DAB57AE}" type="presOf" srcId="{89938133-9C32-4196-B123-04E3B4A26119}" destId="{EA40E617-BDB3-4FB7-84B1-475115564315}" srcOrd="0" destOrd="0" presId="urn:microsoft.com/office/officeart/2011/layout/TabList"/>
    <dgm:cxn modelId="{C81B75B0-3BBE-4748-AAFB-19EBF23A5B8B}" srcId="{AF44F61A-0618-40A9-819C-EB85A5AD3A69}" destId="{2AB99449-DCE0-476B-BFD9-7563E196324D}" srcOrd="0" destOrd="0" parTransId="{E349F698-99A5-40E8-9478-44D1FD6E0AE7}" sibTransId="{FADF8F08-E5DC-43F5-A16F-B58620750D9C}"/>
    <dgm:cxn modelId="{5DA07FA7-983E-4873-BACC-E1E33A0207DE}" srcId="{FE614E30-61EB-4FAC-9B0A-949E811947CA}" destId="{AF44F61A-0618-40A9-819C-EB85A5AD3A69}" srcOrd="2" destOrd="0" parTransId="{C38FED25-2373-4046-B791-EEB26256D1FB}" sibTransId="{DD532BB9-ADF9-4026-A59C-71E0036E0820}"/>
    <dgm:cxn modelId="{1554CA35-B3C0-403D-A53F-8DF942689891}" type="presOf" srcId="{F64F581F-A04D-4DDC-B00F-F13EEFC9ABF5}" destId="{F8DD92C2-9CCB-44A4-8024-9E5AE3616E8B}" srcOrd="0" destOrd="0" presId="urn:microsoft.com/office/officeart/2011/layout/TabList"/>
    <dgm:cxn modelId="{4807C316-2977-422D-BE4D-C6AF27EB27F7}" type="presOf" srcId="{6F693CBA-5DD6-4E21-BBB8-1ADB1937FA82}" destId="{28ABF489-3B5A-402F-89B7-89E853BCDA1A}" srcOrd="0" destOrd="0" presId="urn:microsoft.com/office/officeart/2011/layout/TabList"/>
    <dgm:cxn modelId="{ABF48FBC-53C3-4BD1-B8B7-21C515BD984B}" type="presOf" srcId="{5938C188-D4BB-4F4D-B1A7-A0E69A27E8D0}" destId="{5295A16B-22D2-41B3-B3DD-B6E793C095F3}" srcOrd="0" destOrd="0" presId="urn:microsoft.com/office/officeart/2011/layout/TabList"/>
    <dgm:cxn modelId="{788BBB36-2A62-4C0F-882D-B03EDB5BBAD8}" srcId="{FE614E30-61EB-4FAC-9B0A-949E811947CA}" destId="{6F693CBA-5DD6-4E21-BBB8-1ADB1937FA82}" srcOrd="0" destOrd="0" parTransId="{ACB784BC-154E-4937-8DB7-A1DDD89322F4}" sibTransId="{D8CF7C9C-B8F9-4587-AFC5-E1D28581AF00}"/>
    <dgm:cxn modelId="{211A9316-1A16-43BD-B5D2-A6BA7E255ADF}" srcId="{FE614E30-61EB-4FAC-9B0A-949E811947CA}" destId="{5938C188-D4BB-4F4D-B1A7-A0E69A27E8D0}" srcOrd="3" destOrd="0" parTransId="{2838C9A4-C944-49B5-AA8A-678FD45456C7}" sibTransId="{7BA1D630-147A-45F0-8871-25577EEDDFBA}"/>
    <dgm:cxn modelId="{6434CDBE-1C4C-44B0-BE99-92E45A8B9502}" srcId="{6BB5317A-1D46-4977-B33F-1378FD653FE7}" destId="{D5E8982D-3779-4411-9D7F-2C8CFF218E43}" srcOrd="0" destOrd="0" parTransId="{6471D20D-A3A5-4971-95BA-4FC17781A531}" sibTransId="{06DD77CF-A117-4F12-9925-B7FB42202A9B}"/>
    <dgm:cxn modelId="{BA2BF50E-47A4-41B3-8E92-2AE1BBE8212D}" srcId="{FE614E30-61EB-4FAC-9B0A-949E811947CA}" destId="{89938133-9C32-4196-B123-04E3B4A26119}" srcOrd="4" destOrd="0" parTransId="{6F1EC541-C3AA-40B4-A7DC-8E587B22C70F}" sibTransId="{308C39E5-07CD-4E4E-ACEE-F7D85D270B2A}"/>
    <dgm:cxn modelId="{DCEF3854-E690-429E-ADC9-10531EC1C210}" type="presOf" srcId="{C3C542BE-95B8-42D5-A33F-AEA66B442E91}" destId="{A0B885CE-90BD-4363-8F01-301378D7487F}" srcOrd="0" destOrd="0" presId="urn:microsoft.com/office/officeart/2011/layout/TabList"/>
    <dgm:cxn modelId="{FA290B02-F765-46B2-95A6-F7294AF9DB8E}" srcId="{6F693CBA-5DD6-4E21-BBB8-1ADB1937FA82}" destId="{C3C542BE-95B8-42D5-A33F-AEA66B442E91}" srcOrd="0" destOrd="0" parTransId="{458F0095-DD9A-4201-8846-FA602DD194C5}" sibTransId="{141D9F64-4E84-4A02-9FEC-822C4E94A947}"/>
    <dgm:cxn modelId="{98C6F726-B804-4D6E-BA19-17FA66978AC7}" type="presOf" srcId="{2AB99449-DCE0-476B-BFD9-7563E196324D}" destId="{102C9AFC-9884-41F8-AB49-6899D9C962AC}" srcOrd="0" destOrd="0" presId="urn:microsoft.com/office/officeart/2011/layout/TabList"/>
    <dgm:cxn modelId="{EBD6DEB0-7BEC-4E04-99A4-E76B99757AC0}" type="presOf" srcId="{AF44F61A-0618-40A9-819C-EB85A5AD3A69}" destId="{7981B14B-E49B-462C-9E46-7F6D35836833}" srcOrd="0" destOrd="0" presId="urn:microsoft.com/office/officeart/2011/layout/TabList"/>
    <dgm:cxn modelId="{3EE725C3-E3AD-4402-A4D4-8A6E71983F3B}" type="presOf" srcId="{D5E8982D-3779-4411-9D7F-2C8CFF218E43}" destId="{2D58D41B-6ED5-49C4-B2E5-59B924CC30CE}" srcOrd="0" destOrd="0" presId="urn:microsoft.com/office/officeart/2011/layout/TabList"/>
    <dgm:cxn modelId="{A41FFF53-EBA5-4D94-A06D-E90AC480423E}" srcId="{89938133-9C32-4196-B123-04E3B4A26119}" destId="{A20A52B5-A647-4443-80AA-4B80380CEC3B}" srcOrd="0" destOrd="0" parTransId="{433EBEC8-8E94-4438-80E6-9E20126CEC0D}" sibTransId="{F5EA2EC6-4BCB-43EF-91D7-035A60EDA8DB}"/>
    <dgm:cxn modelId="{E40E1D1B-15CF-4002-A959-38BA9285AC5D}" type="presParOf" srcId="{BD7B89A4-F6EF-48C7-AF0A-30FFEFC6FEAA}" destId="{F2027F50-EC49-42DE-A801-37B3A55D8202}" srcOrd="0" destOrd="0" presId="urn:microsoft.com/office/officeart/2011/layout/TabList"/>
    <dgm:cxn modelId="{88D3AFE2-700E-41FC-AF87-0E0765DC2D68}" type="presParOf" srcId="{F2027F50-EC49-42DE-A801-37B3A55D8202}" destId="{A0B885CE-90BD-4363-8F01-301378D7487F}" srcOrd="0" destOrd="0" presId="urn:microsoft.com/office/officeart/2011/layout/TabList"/>
    <dgm:cxn modelId="{2320C3E1-920D-4559-8E0E-242935654392}" type="presParOf" srcId="{F2027F50-EC49-42DE-A801-37B3A55D8202}" destId="{28ABF489-3B5A-402F-89B7-89E853BCDA1A}" srcOrd="1" destOrd="0" presId="urn:microsoft.com/office/officeart/2011/layout/TabList"/>
    <dgm:cxn modelId="{1C33CAA2-CD67-4F71-90C7-3FFEBF1A441E}" type="presParOf" srcId="{F2027F50-EC49-42DE-A801-37B3A55D8202}" destId="{400116F6-D171-4904-BAF3-7713D86076F8}" srcOrd="2" destOrd="0" presId="urn:microsoft.com/office/officeart/2011/layout/TabList"/>
    <dgm:cxn modelId="{CE2EF9DE-DF1C-4EDF-A3E8-3BD4122A72C1}" type="presParOf" srcId="{BD7B89A4-F6EF-48C7-AF0A-30FFEFC6FEAA}" destId="{ACE99FBB-F719-443F-9CFB-7EC6DE377E2F}" srcOrd="1" destOrd="0" presId="urn:microsoft.com/office/officeart/2011/layout/TabList"/>
    <dgm:cxn modelId="{40402069-4677-4D51-BD89-B1BB5BE60A4A}" type="presParOf" srcId="{BD7B89A4-F6EF-48C7-AF0A-30FFEFC6FEAA}" destId="{8C16C5B9-86A8-4479-A6F8-C5FF2B36E08D}" srcOrd="2" destOrd="0" presId="urn:microsoft.com/office/officeart/2011/layout/TabList"/>
    <dgm:cxn modelId="{0A628111-5CF5-4B4C-91D7-5D299B5086A6}" type="presParOf" srcId="{8C16C5B9-86A8-4479-A6F8-C5FF2B36E08D}" destId="{2D58D41B-6ED5-49C4-B2E5-59B924CC30CE}" srcOrd="0" destOrd="0" presId="urn:microsoft.com/office/officeart/2011/layout/TabList"/>
    <dgm:cxn modelId="{696B2EED-9462-43DC-8D5A-2617AB91C0A8}" type="presParOf" srcId="{8C16C5B9-86A8-4479-A6F8-C5FF2B36E08D}" destId="{3F5A1184-E8DE-4FBC-B90C-2769B4729848}" srcOrd="1" destOrd="0" presId="urn:microsoft.com/office/officeart/2011/layout/TabList"/>
    <dgm:cxn modelId="{779485A2-C1CE-4053-A21E-504411D56A8C}" type="presParOf" srcId="{8C16C5B9-86A8-4479-A6F8-C5FF2B36E08D}" destId="{06D5A956-C8FA-481E-946C-0B9A52CDDF7B}" srcOrd="2" destOrd="0" presId="urn:microsoft.com/office/officeart/2011/layout/TabList"/>
    <dgm:cxn modelId="{4ACDB1CF-99A2-40A6-BC60-6F55D207AADB}" type="presParOf" srcId="{BD7B89A4-F6EF-48C7-AF0A-30FFEFC6FEAA}" destId="{33ABC9C4-EE71-4F5B-963C-BBCBA639C0BA}" srcOrd="3" destOrd="0" presId="urn:microsoft.com/office/officeart/2011/layout/TabList"/>
    <dgm:cxn modelId="{F74AA77A-7BF2-409E-941D-15A051774649}" type="presParOf" srcId="{BD7B89A4-F6EF-48C7-AF0A-30FFEFC6FEAA}" destId="{174B522A-46D6-4A36-BFB6-30CAFE1C18E3}" srcOrd="4" destOrd="0" presId="urn:microsoft.com/office/officeart/2011/layout/TabList"/>
    <dgm:cxn modelId="{985837AB-3680-408B-959B-CA0BAEA41762}" type="presParOf" srcId="{174B522A-46D6-4A36-BFB6-30CAFE1C18E3}" destId="{102C9AFC-9884-41F8-AB49-6899D9C962AC}" srcOrd="0" destOrd="0" presId="urn:microsoft.com/office/officeart/2011/layout/TabList"/>
    <dgm:cxn modelId="{EFF91046-6367-4451-83D6-029358ACDCE7}" type="presParOf" srcId="{174B522A-46D6-4A36-BFB6-30CAFE1C18E3}" destId="{7981B14B-E49B-462C-9E46-7F6D35836833}" srcOrd="1" destOrd="0" presId="urn:microsoft.com/office/officeart/2011/layout/TabList"/>
    <dgm:cxn modelId="{DE988968-65AF-465C-98EB-3BC38DBCBB0F}" type="presParOf" srcId="{174B522A-46D6-4A36-BFB6-30CAFE1C18E3}" destId="{189201EE-BB72-4145-859A-278CDBBF2845}" srcOrd="2" destOrd="0" presId="urn:microsoft.com/office/officeart/2011/layout/TabList"/>
    <dgm:cxn modelId="{A88D25CD-56CF-4FEE-B1E6-ABF69A50A4D4}" type="presParOf" srcId="{BD7B89A4-F6EF-48C7-AF0A-30FFEFC6FEAA}" destId="{C86E68F9-E71F-4212-A8D6-9B8FB0E7FC3F}" srcOrd="5" destOrd="0" presId="urn:microsoft.com/office/officeart/2011/layout/TabList"/>
    <dgm:cxn modelId="{2AA51CC8-DF1A-4E17-98AD-3FE6F0ABF679}" type="presParOf" srcId="{BD7B89A4-F6EF-48C7-AF0A-30FFEFC6FEAA}" destId="{9B8268F8-E750-4D2B-8FE0-2376A09E53FB}" srcOrd="6" destOrd="0" presId="urn:microsoft.com/office/officeart/2011/layout/TabList"/>
    <dgm:cxn modelId="{B24C3101-2151-4A2C-92FB-1CE0F8256497}" type="presParOf" srcId="{9B8268F8-E750-4D2B-8FE0-2376A09E53FB}" destId="{F8DD92C2-9CCB-44A4-8024-9E5AE3616E8B}" srcOrd="0" destOrd="0" presId="urn:microsoft.com/office/officeart/2011/layout/TabList"/>
    <dgm:cxn modelId="{7CD48203-FEEA-432D-99F5-0D9B54E942B9}" type="presParOf" srcId="{9B8268F8-E750-4D2B-8FE0-2376A09E53FB}" destId="{5295A16B-22D2-41B3-B3DD-B6E793C095F3}" srcOrd="1" destOrd="0" presId="urn:microsoft.com/office/officeart/2011/layout/TabList"/>
    <dgm:cxn modelId="{63362EE4-F9AC-4302-A4AC-4C7BF8A0DF69}" type="presParOf" srcId="{9B8268F8-E750-4D2B-8FE0-2376A09E53FB}" destId="{3CD1CDF1-3849-42E1-8B2A-B55758025ADD}" srcOrd="2" destOrd="0" presId="urn:microsoft.com/office/officeart/2011/layout/TabList"/>
    <dgm:cxn modelId="{E9292C05-BA97-48FA-A461-9B91FB8F3009}" type="presParOf" srcId="{BD7B89A4-F6EF-48C7-AF0A-30FFEFC6FEAA}" destId="{FCEA24D3-9084-4010-BE01-423FC4085B3D}" srcOrd="7" destOrd="0" presId="urn:microsoft.com/office/officeart/2011/layout/TabList"/>
    <dgm:cxn modelId="{195876E1-75DD-4A6E-8936-53D13D34122B}" type="presParOf" srcId="{BD7B89A4-F6EF-48C7-AF0A-30FFEFC6FEAA}" destId="{6F69BA64-A13E-4B20-9789-7BF7929A048E}" srcOrd="8" destOrd="0" presId="urn:microsoft.com/office/officeart/2011/layout/TabList"/>
    <dgm:cxn modelId="{1790A3A8-D379-4587-BB56-FEC4EA01C9CE}" type="presParOf" srcId="{6F69BA64-A13E-4B20-9789-7BF7929A048E}" destId="{E503C6A8-0827-430D-8E50-5F91E09E6B11}" srcOrd="0" destOrd="0" presId="urn:microsoft.com/office/officeart/2011/layout/TabList"/>
    <dgm:cxn modelId="{6608A0D4-F73F-4DA9-A141-15AEE929757D}" type="presParOf" srcId="{6F69BA64-A13E-4B20-9789-7BF7929A048E}" destId="{EA40E617-BDB3-4FB7-84B1-475115564315}" srcOrd="1" destOrd="0" presId="urn:microsoft.com/office/officeart/2011/layout/TabList"/>
    <dgm:cxn modelId="{4E4E397E-599F-48A3-B568-532BDAD49064}" type="presParOf" srcId="{6F69BA64-A13E-4B20-9789-7BF7929A048E}" destId="{65CE94D7-CD1C-48B3-A3C9-D76D3F4CCE97}"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50CE5-8EE5-4355-87C7-7F8DEA59DF74}" type="doc">
      <dgm:prSet loTypeId="urn:microsoft.com/office/officeart/2005/8/layout/equation1" loCatId="relationship" qsTypeId="urn:microsoft.com/office/officeart/2005/8/quickstyle/simple1" qsCatId="simple" csTypeId="urn:microsoft.com/office/officeart/2005/8/colors/colorful3" csCatId="colorful" phldr="1"/>
      <dgm:spPr/>
    </dgm:pt>
    <dgm:pt modelId="{DA59BE16-0BB7-44F3-BE70-E381BFCD05AE}">
      <dgm:prSet phldrT="[Text]"/>
      <dgm:spPr>
        <a:solidFill>
          <a:schemeClr val="accent1"/>
        </a:solidFill>
      </dgm:spPr>
      <dgm:t>
        <a:bodyPr/>
        <a:lstStyle/>
        <a:p>
          <a:r>
            <a:rPr lang="en-US" dirty="0"/>
            <a:t>Knowing</a:t>
          </a:r>
        </a:p>
      </dgm:t>
    </dgm:pt>
    <dgm:pt modelId="{4F24C4AD-B0DE-43D6-814F-A4AB75A22550}" type="parTrans" cxnId="{E422211C-AA8B-45E7-BF81-EA91CCAB8030}">
      <dgm:prSet/>
      <dgm:spPr/>
      <dgm:t>
        <a:bodyPr/>
        <a:lstStyle/>
        <a:p>
          <a:endParaRPr lang="en-US"/>
        </a:p>
      </dgm:t>
    </dgm:pt>
    <dgm:pt modelId="{99BD93F4-A733-4FB7-BC2C-C267DB14AFAF}" type="sibTrans" cxnId="{E422211C-AA8B-45E7-BF81-EA91CCAB8030}">
      <dgm:prSet/>
      <dgm:spPr>
        <a:solidFill>
          <a:schemeClr val="accent6"/>
        </a:solidFill>
      </dgm:spPr>
      <dgm:t>
        <a:bodyPr/>
        <a:lstStyle/>
        <a:p>
          <a:endParaRPr lang="en-US"/>
        </a:p>
      </dgm:t>
    </dgm:pt>
    <dgm:pt modelId="{38077462-E81C-4122-8623-BEDADD736326}">
      <dgm:prSet phldrT="[Text]"/>
      <dgm:spPr>
        <a:solidFill>
          <a:schemeClr val="accent2"/>
        </a:solidFill>
      </dgm:spPr>
      <dgm:t>
        <a:bodyPr/>
        <a:lstStyle/>
        <a:p>
          <a:r>
            <a:rPr lang="en-US" dirty="0"/>
            <a:t>Doing</a:t>
          </a:r>
        </a:p>
      </dgm:t>
    </dgm:pt>
    <dgm:pt modelId="{240E61EA-232D-4708-9D82-0E3354939833}" type="parTrans" cxnId="{BACA7B90-82C7-4599-99F2-8FB7394BF6E5}">
      <dgm:prSet/>
      <dgm:spPr/>
      <dgm:t>
        <a:bodyPr/>
        <a:lstStyle/>
        <a:p>
          <a:endParaRPr lang="en-US"/>
        </a:p>
      </dgm:t>
    </dgm:pt>
    <dgm:pt modelId="{C6F3787F-DAE3-40D8-9ACD-A2222F170B88}" type="sibTrans" cxnId="{BACA7B90-82C7-4599-99F2-8FB7394BF6E5}">
      <dgm:prSet/>
      <dgm:spPr/>
      <dgm:t>
        <a:bodyPr/>
        <a:lstStyle/>
        <a:p>
          <a:endParaRPr lang="en-US"/>
        </a:p>
      </dgm:t>
    </dgm:pt>
    <dgm:pt modelId="{0A27CAFA-B053-40B5-840D-A14EE13A57CB}" type="pres">
      <dgm:prSet presAssocID="{77550CE5-8EE5-4355-87C7-7F8DEA59DF74}" presName="linearFlow" presStyleCnt="0">
        <dgm:presLayoutVars>
          <dgm:dir/>
          <dgm:resizeHandles val="exact"/>
        </dgm:presLayoutVars>
      </dgm:prSet>
      <dgm:spPr/>
    </dgm:pt>
    <dgm:pt modelId="{D79A3D1D-F785-46EE-8924-0E6DF5303CA6}" type="pres">
      <dgm:prSet presAssocID="{DA59BE16-0BB7-44F3-BE70-E381BFCD05AE}" presName="node" presStyleLbl="node1" presStyleIdx="0" presStyleCnt="2">
        <dgm:presLayoutVars>
          <dgm:bulletEnabled val="1"/>
        </dgm:presLayoutVars>
      </dgm:prSet>
      <dgm:spPr/>
    </dgm:pt>
    <dgm:pt modelId="{0040D9F3-6012-4B0A-BF0E-1CFF56B66EA6}" type="pres">
      <dgm:prSet presAssocID="{99BD93F4-A733-4FB7-BC2C-C267DB14AFAF}" presName="spacerL" presStyleCnt="0"/>
      <dgm:spPr/>
    </dgm:pt>
    <dgm:pt modelId="{34BCBB7D-AECF-495D-98E1-DC862A095098}" type="pres">
      <dgm:prSet presAssocID="{99BD93F4-A733-4FB7-BC2C-C267DB14AFAF}" presName="sibTrans" presStyleLbl="sibTrans2D1" presStyleIdx="0" presStyleCnt="1"/>
      <dgm:spPr/>
    </dgm:pt>
    <dgm:pt modelId="{6A28B122-3345-428B-B377-D90B07CB0EDC}" type="pres">
      <dgm:prSet presAssocID="{99BD93F4-A733-4FB7-BC2C-C267DB14AFAF}" presName="spacerR" presStyleCnt="0"/>
      <dgm:spPr/>
    </dgm:pt>
    <dgm:pt modelId="{F3BADF2D-9281-4C6B-97DC-05912EDCBCC0}" type="pres">
      <dgm:prSet presAssocID="{38077462-E81C-4122-8623-BEDADD736326}" presName="node" presStyleLbl="node1" presStyleIdx="1" presStyleCnt="2">
        <dgm:presLayoutVars>
          <dgm:bulletEnabled val="1"/>
        </dgm:presLayoutVars>
      </dgm:prSet>
      <dgm:spPr/>
    </dgm:pt>
  </dgm:ptLst>
  <dgm:cxnLst>
    <dgm:cxn modelId="{BACA7B90-82C7-4599-99F2-8FB7394BF6E5}" srcId="{77550CE5-8EE5-4355-87C7-7F8DEA59DF74}" destId="{38077462-E81C-4122-8623-BEDADD736326}" srcOrd="1" destOrd="0" parTransId="{240E61EA-232D-4708-9D82-0E3354939833}" sibTransId="{C6F3787F-DAE3-40D8-9ACD-A2222F170B88}"/>
    <dgm:cxn modelId="{06DEADC2-0E73-42E7-ACDC-1F0F8A36E11F}" type="presOf" srcId="{77550CE5-8EE5-4355-87C7-7F8DEA59DF74}" destId="{0A27CAFA-B053-40B5-840D-A14EE13A57CB}" srcOrd="0" destOrd="0" presId="urn:microsoft.com/office/officeart/2005/8/layout/equation1"/>
    <dgm:cxn modelId="{FD2D89B1-15F7-458F-866F-EDD055417A76}" type="presOf" srcId="{38077462-E81C-4122-8623-BEDADD736326}" destId="{F3BADF2D-9281-4C6B-97DC-05912EDCBCC0}" srcOrd="0" destOrd="0" presId="urn:microsoft.com/office/officeart/2005/8/layout/equation1"/>
    <dgm:cxn modelId="{E4DD664C-4E6E-468A-840D-AE00545C9109}" type="presOf" srcId="{DA59BE16-0BB7-44F3-BE70-E381BFCD05AE}" destId="{D79A3D1D-F785-46EE-8924-0E6DF5303CA6}" srcOrd="0" destOrd="0" presId="urn:microsoft.com/office/officeart/2005/8/layout/equation1"/>
    <dgm:cxn modelId="{E422211C-AA8B-45E7-BF81-EA91CCAB8030}" srcId="{77550CE5-8EE5-4355-87C7-7F8DEA59DF74}" destId="{DA59BE16-0BB7-44F3-BE70-E381BFCD05AE}" srcOrd="0" destOrd="0" parTransId="{4F24C4AD-B0DE-43D6-814F-A4AB75A22550}" sibTransId="{99BD93F4-A733-4FB7-BC2C-C267DB14AFAF}"/>
    <dgm:cxn modelId="{537DFE30-1267-4A85-B4DE-C15D4A8B6577}" type="presOf" srcId="{99BD93F4-A733-4FB7-BC2C-C267DB14AFAF}" destId="{34BCBB7D-AECF-495D-98E1-DC862A095098}" srcOrd="0" destOrd="0" presId="urn:microsoft.com/office/officeart/2005/8/layout/equation1"/>
    <dgm:cxn modelId="{673C7532-9166-4412-A48D-9B1A1F57B8ED}" type="presParOf" srcId="{0A27CAFA-B053-40B5-840D-A14EE13A57CB}" destId="{D79A3D1D-F785-46EE-8924-0E6DF5303CA6}" srcOrd="0" destOrd="0" presId="urn:microsoft.com/office/officeart/2005/8/layout/equation1"/>
    <dgm:cxn modelId="{663189F7-348C-4009-A6B7-5B81BFA81FD3}" type="presParOf" srcId="{0A27CAFA-B053-40B5-840D-A14EE13A57CB}" destId="{0040D9F3-6012-4B0A-BF0E-1CFF56B66EA6}" srcOrd="1" destOrd="0" presId="urn:microsoft.com/office/officeart/2005/8/layout/equation1"/>
    <dgm:cxn modelId="{9F3155FC-7126-4E51-B2D2-0DF33B1B12AA}" type="presParOf" srcId="{0A27CAFA-B053-40B5-840D-A14EE13A57CB}" destId="{34BCBB7D-AECF-495D-98E1-DC862A095098}" srcOrd="2" destOrd="0" presId="urn:microsoft.com/office/officeart/2005/8/layout/equation1"/>
    <dgm:cxn modelId="{F43FE0D9-B8F3-4DC4-8A07-F6F1EBBC6177}" type="presParOf" srcId="{0A27CAFA-B053-40B5-840D-A14EE13A57CB}" destId="{6A28B122-3345-428B-B377-D90B07CB0EDC}" srcOrd="3" destOrd="0" presId="urn:microsoft.com/office/officeart/2005/8/layout/equation1"/>
    <dgm:cxn modelId="{5ADC366E-CDFE-4D20-96E0-CEBEE7D804A3}" type="presParOf" srcId="{0A27CAFA-B053-40B5-840D-A14EE13A57CB}" destId="{F3BADF2D-9281-4C6B-97DC-05912EDCBCC0}"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E94D7-CD1C-48B3-A3C9-D76D3F4CCE97}">
      <dsp:nvSpPr>
        <dsp:cNvPr id="0" name=""/>
        <dsp:cNvSpPr/>
      </dsp:nvSpPr>
      <dsp:spPr>
        <a:xfrm>
          <a:off x="0" y="2969716"/>
          <a:ext cx="685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D1CDF1-3849-42E1-8B2A-B55758025ADD}">
      <dsp:nvSpPr>
        <dsp:cNvPr id="0" name=""/>
        <dsp:cNvSpPr/>
      </dsp:nvSpPr>
      <dsp:spPr>
        <a:xfrm>
          <a:off x="0" y="2370483"/>
          <a:ext cx="685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9201EE-BB72-4145-859A-278CDBBF2845}">
      <dsp:nvSpPr>
        <dsp:cNvPr id="0" name=""/>
        <dsp:cNvSpPr/>
      </dsp:nvSpPr>
      <dsp:spPr>
        <a:xfrm>
          <a:off x="0" y="1771249"/>
          <a:ext cx="685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D5A956-C8FA-481E-946C-0B9A52CDDF7B}">
      <dsp:nvSpPr>
        <dsp:cNvPr id="0" name=""/>
        <dsp:cNvSpPr/>
      </dsp:nvSpPr>
      <dsp:spPr>
        <a:xfrm>
          <a:off x="0" y="1172015"/>
          <a:ext cx="685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0116F6-D171-4904-BAF3-7713D86076F8}">
      <dsp:nvSpPr>
        <dsp:cNvPr id="0" name=""/>
        <dsp:cNvSpPr/>
      </dsp:nvSpPr>
      <dsp:spPr>
        <a:xfrm>
          <a:off x="0" y="572781"/>
          <a:ext cx="68580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B885CE-90BD-4363-8F01-301378D7487F}">
      <dsp:nvSpPr>
        <dsp:cNvPr id="0" name=""/>
        <dsp:cNvSpPr/>
      </dsp:nvSpPr>
      <dsp:spPr>
        <a:xfrm>
          <a:off x="1783079" y="2083"/>
          <a:ext cx="5074920" cy="57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61913" lvl="0" indent="0" algn="l" defTabSz="844550">
            <a:lnSpc>
              <a:spcPct val="90000"/>
            </a:lnSpc>
            <a:spcBef>
              <a:spcPct val="0"/>
            </a:spcBef>
            <a:spcAft>
              <a:spcPct val="35000"/>
            </a:spcAft>
            <a:buNone/>
          </a:pPr>
          <a:r>
            <a:rPr lang="en-US" sz="1900" kern="1200" dirty="0"/>
            <a:t>The time required to complete tasks</a:t>
          </a:r>
        </a:p>
      </dsp:txBody>
      <dsp:txXfrm>
        <a:off x="1783079" y="2083"/>
        <a:ext cx="5074920" cy="570698"/>
      </dsp:txXfrm>
    </dsp:sp>
    <dsp:sp modelId="{28ABF489-3B5A-402F-89B7-89E853BCDA1A}">
      <dsp:nvSpPr>
        <dsp:cNvPr id="0" name=""/>
        <dsp:cNvSpPr/>
      </dsp:nvSpPr>
      <dsp:spPr>
        <a:xfrm>
          <a:off x="0" y="2083"/>
          <a:ext cx="1783080" cy="5706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Efficiency</a:t>
          </a:r>
        </a:p>
      </dsp:txBody>
      <dsp:txXfrm>
        <a:off x="27864" y="29947"/>
        <a:ext cx="1727352" cy="542834"/>
      </dsp:txXfrm>
    </dsp:sp>
    <dsp:sp modelId="{2D58D41B-6ED5-49C4-B2E5-59B924CC30CE}">
      <dsp:nvSpPr>
        <dsp:cNvPr id="0" name=""/>
        <dsp:cNvSpPr/>
      </dsp:nvSpPr>
      <dsp:spPr>
        <a:xfrm>
          <a:off x="1783079" y="601316"/>
          <a:ext cx="5074920" cy="57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61913" lvl="0" indent="0" algn="l" defTabSz="844550">
            <a:lnSpc>
              <a:spcPct val="90000"/>
            </a:lnSpc>
            <a:spcBef>
              <a:spcPct val="0"/>
            </a:spcBef>
            <a:spcAft>
              <a:spcPct val="35000"/>
            </a:spcAft>
            <a:buNone/>
          </a:pPr>
          <a:r>
            <a:rPr lang="en-US" sz="1900" kern="1200" dirty="0"/>
            <a:t>The results of effort (biggest bang for your buck)</a:t>
          </a:r>
        </a:p>
      </dsp:txBody>
      <dsp:txXfrm>
        <a:off x="1783079" y="601316"/>
        <a:ext cx="5074920" cy="570698"/>
      </dsp:txXfrm>
    </dsp:sp>
    <dsp:sp modelId="{3F5A1184-E8DE-4FBC-B90C-2769B4729848}">
      <dsp:nvSpPr>
        <dsp:cNvPr id="0" name=""/>
        <dsp:cNvSpPr/>
      </dsp:nvSpPr>
      <dsp:spPr>
        <a:xfrm>
          <a:off x="0" y="601316"/>
          <a:ext cx="1783080" cy="5706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Effectiveness</a:t>
          </a:r>
        </a:p>
      </dsp:txBody>
      <dsp:txXfrm>
        <a:off x="27864" y="629180"/>
        <a:ext cx="1727352" cy="542834"/>
      </dsp:txXfrm>
    </dsp:sp>
    <dsp:sp modelId="{102C9AFC-9884-41F8-AB49-6899D9C962AC}">
      <dsp:nvSpPr>
        <dsp:cNvPr id="0" name=""/>
        <dsp:cNvSpPr/>
      </dsp:nvSpPr>
      <dsp:spPr>
        <a:xfrm>
          <a:off x="1783079" y="1200550"/>
          <a:ext cx="5074920" cy="57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61913" lvl="0" indent="0" algn="l" defTabSz="844550">
            <a:lnSpc>
              <a:spcPct val="90000"/>
            </a:lnSpc>
            <a:spcBef>
              <a:spcPct val="0"/>
            </a:spcBef>
            <a:spcAft>
              <a:spcPct val="35000"/>
            </a:spcAft>
            <a:buNone/>
          </a:pPr>
          <a:r>
            <a:rPr lang="en-US" sz="1900" kern="1200" dirty="0"/>
            <a:t>The amount of work accomplished</a:t>
          </a:r>
        </a:p>
      </dsp:txBody>
      <dsp:txXfrm>
        <a:off x="1783079" y="1200550"/>
        <a:ext cx="5074920" cy="570698"/>
      </dsp:txXfrm>
    </dsp:sp>
    <dsp:sp modelId="{7981B14B-E49B-462C-9E46-7F6D35836833}">
      <dsp:nvSpPr>
        <dsp:cNvPr id="0" name=""/>
        <dsp:cNvSpPr/>
      </dsp:nvSpPr>
      <dsp:spPr>
        <a:xfrm>
          <a:off x="0" y="1200550"/>
          <a:ext cx="1783080" cy="5706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Productivity</a:t>
          </a:r>
        </a:p>
      </dsp:txBody>
      <dsp:txXfrm>
        <a:off x="27864" y="1228414"/>
        <a:ext cx="1727352" cy="542834"/>
      </dsp:txXfrm>
    </dsp:sp>
    <dsp:sp modelId="{F8DD92C2-9CCB-44A4-8024-9E5AE3616E8B}">
      <dsp:nvSpPr>
        <dsp:cNvPr id="0" name=""/>
        <dsp:cNvSpPr/>
      </dsp:nvSpPr>
      <dsp:spPr>
        <a:xfrm>
          <a:off x="1783079" y="1799784"/>
          <a:ext cx="5074920" cy="57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61913" lvl="0" indent="0" algn="l" defTabSz="844550">
            <a:lnSpc>
              <a:spcPct val="90000"/>
            </a:lnSpc>
            <a:spcBef>
              <a:spcPct val="0"/>
            </a:spcBef>
            <a:spcAft>
              <a:spcPct val="35000"/>
            </a:spcAft>
            <a:buNone/>
          </a:pPr>
          <a:r>
            <a:rPr lang="en-US" sz="1900" kern="1200" dirty="0"/>
            <a:t>The degree of excellence</a:t>
          </a:r>
        </a:p>
      </dsp:txBody>
      <dsp:txXfrm>
        <a:off x="1783079" y="1799784"/>
        <a:ext cx="5074920" cy="570698"/>
      </dsp:txXfrm>
    </dsp:sp>
    <dsp:sp modelId="{5295A16B-22D2-41B3-B3DD-B6E793C095F3}">
      <dsp:nvSpPr>
        <dsp:cNvPr id="0" name=""/>
        <dsp:cNvSpPr/>
      </dsp:nvSpPr>
      <dsp:spPr>
        <a:xfrm>
          <a:off x="0" y="1799784"/>
          <a:ext cx="1783080" cy="5706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Quality</a:t>
          </a:r>
        </a:p>
      </dsp:txBody>
      <dsp:txXfrm>
        <a:off x="27864" y="1827648"/>
        <a:ext cx="1727352" cy="542834"/>
      </dsp:txXfrm>
    </dsp:sp>
    <dsp:sp modelId="{E503C6A8-0827-430D-8E50-5F91E09E6B11}">
      <dsp:nvSpPr>
        <dsp:cNvPr id="0" name=""/>
        <dsp:cNvSpPr/>
      </dsp:nvSpPr>
      <dsp:spPr>
        <a:xfrm>
          <a:off x="1783079" y="2399018"/>
          <a:ext cx="5074920" cy="57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95" tIns="36195" rIns="36195" bIns="36195" numCol="1" spcCol="1270" anchor="b" anchorCtr="0">
          <a:noAutofit/>
        </a:bodyPr>
        <a:lstStyle/>
        <a:p>
          <a:pPr marL="61913" lvl="0" indent="0" algn="l" defTabSz="844550">
            <a:lnSpc>
              <a:spcPct val="90000"/>
            </a:lnSpc>
            <a:spcBef>
              <a:spcPct val="0"/>
            </a:spcBef>
            <a:spcAft>
              <a:spcPct val="35000"/>
            </a:spcAft>
            <a:buNone/>
          </a:pPr>
          <a:r>
            <a:rPr lang="en-US" sz="1900" kern="1200" dirty="0"/>
            <a:t>The expense per unit produced</a:t>
          </a:r>
        </a:p>
      </dsp:txBody>
      <dsp:txXfrm>
        <a:off x="1783079" y="2399018"/>
        <a:ext cx="5074920" cy="570698"/>
      </dsp:txXfrm>
    </dsp:sp>
    <dsp:sp modelId="{EA40E617-BDB3-4FB7-84B1-475115564315}">
      <dsp:nvSpPr>
        <dsp:cNvPr id="0" name=""/>
        <dsp:cNvSpPr/>
      </dsp:nvSpPr>
      <dsp:spPr>
        <a:xfrm>
          <a:off x="0" y="2399018"/>
          <a:ext cx="1783080" cy="57069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Cost</a:t>
          </a:r>
        </a:p>
      </dsp:txBody>
      <dsp:txXfrm>
        <a:off x="27864" y="2426882"/>
        <a:ext cx="1727352" cy="542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A3D1D-F785-46EE-8924-0E6DF5303CA6}">
      <dsp:nvSpPr>
        <dsp:cNvPr id="0" name=""/>
        <dsp:cNvSpPr/>
      </dsp:nvSpPr>
      <dsp:spPr>
        <a:xfrm>
          <a:off x="3228" y="921742"/>
          <a:ext cx="2220515" cy="2220515"/>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Knowing</a:t>
          </a:r>
        </a:p>
      </dsp:txBody>
      <dsp:txXfrm>
        <a:off x="328415" y="1246929"/>
        <a:ext cx="1570141" cy="1570141"/>
      </dsp:txXfrm>
    </dsp:sp>
    <dsp:sp modelId="{34BCBB7D-AECF-495D-98E1-DC862A095098}">
      <dsp:nvSpPr>
        <dsp:cNvPr id="0" name=""/>
        <dsp:cNvSpPr/>
      </dsp:nvSpPr>
      <dsp:spPr>
        <a:xfrm>
          <a:off x="2404050" y="1388050"/>
          <a:ext cx="1287899" cy="1287899"/>
        </a:xfrm>
        <a:prstGeom prst="mathEqual">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574761" y="1653357"/>
        <a:ext cx="946477" cy="757285"/>
      </dsp:txXfrm>
    </dsp:sp>
    <dsp:sp modelId="{F3BADF2D-9281-4C6B-97DC-05912EDCBCC0}">
      <dsp:nvSpPr>
        <dsp:cNvPr id="0" name=""/>
        <dsp:cNvSpPr/>
      </dsp:nvSpPr>
      <dsp:spPr>
        <a:xfrm>
          <a:off x="3872255" y="921742"/>
          <a:ext cx="2220515" cy="2220515"/>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Doing</a:t>
          </a:r>
        </a:p>
      </dsp:txBody>
      <dsp:txXfrm>
        <a:off x="4197442" y="1246929"/>
        <a:ext cx="1570141" cy="1570141"/>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8C7837-B030-4A96-9EB5-8DEA7C16472D}" type="datetimeFigureOut">
              <a:rPr lang="en-US" smtClean="0"/>
              <a:t>2/8/2017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A7F535-F88D-4CF3-A874-10A921E6E1E3}" type="slidenum">
              <a:rPr lang="en-US" smtClean="0"/>
              <a:t>‹#›</a:t>
            </a:fld>
            <a:endParaRPr lang="en-US" dirty="0"/>
          </a:p>
        </p:txBody>
      </p:sp>
    </p:spTree>
    <p:extLst>
      <p:ext uri="{BB962C8B-B14F-4D97-AF65-F5344CB8AC3E}">
        <p14:creationId xmlns:p14="http://schemas.microsoft.com/office/powerpoint/2010/main" val="23473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95636B-8193-487F-8E51-05E827E3AAF8}" type="datetimeFigureOut">
              <a:rPr lang="en-US" smtClean="0"/>
              <a:t>2/8/2017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39E940-AA86-4A31-9AEB-104F9633BD52}" type="slidenum">
              <a:rPr lang="en-US" smtClean="0"/>
              <a:t>‹#›</a:t>
            </a:fld>
            <a:endParaRPr lang="en-US" dirty="0"/>
          </a:p>
        </p:txBody>
      </p:sp>
    </p:spTree>
    <p:extLst>
      <p:ext uri="{BB962C8B-B14F-4D97-AF65-F5344CB8AC3E}">
        <p14:creationId xmlns:p14="http://schemas.microsoft.com/office/powerpoint/2010/main" val="4169371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Hi everyone, I’m Mike McMullan, and I’m glad to be with you today. I appreciate the opportunity to spend some time with you and talk about EI. And hopefully, we’ll be able to approach this in a way that is a new to you. I hope you will gain some new insights from our discussion today.</a:t>
            </a:r>
          </a:p>
          <a:p>
            <a:endParaRPr lang="en-US" dirty="0"/>
          </a:p>
          <a:p>
            <a:r>
              <a:rPr lang="en-US" dirty="0"/>
              <a:t>Let’s begin by looking at the Agenda. slide</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1</a:t>
            </a:fld>
            <a:endParaRPr lang="en-US" altLang="en-US" sz="1200" dirty="0"/>
          </a:p>
        </p:txBody>
      </p:sp>
    </p:spTree>
    <p:extLst>
      <p:ext uri="{BB962C8B-B14F-4D97-AF65-F5344CB8AC3E}">
        <p14:creationId xmlns:p14="http://schemas.microsoft.com/office/powerpoint/2010/main" val="408547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440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719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12</a:t>
            </a:fld>
            <a:endParaRPr lang="en-US" altLang="en-US" sz="1200" dirty="0"/>
          </a:p>
        </p:txBody>
      </p:sp>
    </p:spTree>
    <p:extLst>
      <p:ext uri="{BB962C8B-B14F-4D97-AF65-F5344CB8AC3E}">
        <p14:creationId xmlns:p14="http://schemas.microsoft.com/office/powerpoint/2010/main" val="2729926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all know that EI is nothing new, but let’s look at where EI has come over the past…nearly 30 years. In 1990 Peter </a:t>
            </a:r>
            <a:r>
              <a:rPr lang="en-US" sz="1200" kern="1200" dirty="0" err="1">
                <a:solidFill>
                  <a:schemeClr val="tx1"/>
                </a:solidFill>
                <a:effectLst/>
                <a:latin typeface="+mn-lt"/>
                <a:ea typeface="+mn-ea"/>
                <a:cs typeface="+mn-cs"/>
              </a:rPr>
              <a:t>Salovey</a:t>
            </a:r>
            <a:r>
              <a:rPr lang="en-US" sz="1200" kern="1200" dirty="0">
                <a:solidFill>
                  <a:schemeClr val="tx1"/>
                </a:solidFill>
                <a:effectLst/>
                <a:latin typeface="+mn-lt"/>
                <a:ea typeface="+mn-ea"/>
                <a:cs typeface="+mn-cs"/>
              </a:rPr>
              <a:t> (Yale U) and John Mayer (U. of New Hampshire) got together and published an academic article and called it “Emotional Intelligence.” And this put EI on the map. It introduce EI into the academic world, and from there things really began to take off. Just 5 years later, Daniel Goleman, who was a science writer for the New York Times, wrote his book IE, which was a summary and a synthesis of everything that had been learned since the </a:t>
            </a:r>
            <a:r>
              <a:rPr lang="en-US" sz="1200" kern="1200" dirty="0" err="1">
                <a:solidFill>
                  <a:schemeClr val="tx1"/>
                </a:solidFill>
                <a:effectLst/>
                <a:latin typeface="+mn-lt"/>
                <a:ea typeface="+mn-ea"/>
                <a:cs typeface="+mn-cs"/>
              </a:rPr>
              <a:t>Salovey</a:t>
            </a:r>
            <a:r>
              <a:rPr lang="en-US" sz="1200" kern="1200" dirty="0">
                <a:solidFill>
                  <a:schemeClr val="tx1"/>
                </a:solidFill>
                <a:effectLst/>
                <a:latin typeface="+mn-lt"/>
                <a:ea typeface="+mn-ea"/>
                <a:cs typeface="+mn-cs"/>
              </a:rPr>
              <a:t>/Mayer article. Goleman’s book became a bestseller and really captured the attention and imagination of people all over the world. Since 1995, there has been an explosion of research and training in the area of EI. In 2016, at the World Economic Forum, EI was identified as one of the top 10 skills needed by a globalizing and modernizing workforce by the year 2020. The punch line is that EI is not a fad. It’s not going away. The research has exploded along with training. The question is Why is EI important. I think that people intuitively understand that EI is really important. Most people know that we need to understand our emotions and the emotions of others for us to have influence and be effective. But the question still arises…so what? What happens if EI is improved? What’s the difference? There is much more evidence to the value of EI that goes beyond intuitive understanding. In the past few years empirical research that has provided an important discovery.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1049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39E940-AA86-4A31-9AEB-104F9633BD52}" type="slidenum">
              <a:rPr lang="en-US" smtClean="0"/>
              <a:t>14</a:t>
            </a:fld>
            <a:endParaRPr lang="en-US" dirty="0"/>
          </a:p>
        </p:txBody>
      </p:sp>
    </p:spTree>
    <p:extLst>
      <p:ext uri="{BB962C8B-B14F-4D97-AF65-F5344CB8AC3E}">
        <p14:creationId xmlns:p14="http://schemas.microsoft.com/office/powerpoint/2010/main" val="156201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way of looking at it: (read statement: EI is the conduit…). Why is that? Because innovation and execution, which are the two primary processes we have in any organization, those processes are primarily social  process. EI allows us to work effectively with each other. slide</a:t>
            </a:r>
          </a:p>
        </p:txBody>
      </p:sp>
      <p:sp>
        <p:nvSpPr>
          <p:cNvPr id="4" name="Slide Number Placeholder 3"/>
          <p:cNvSpPr>
            <a:spLocks noGrp="1"/>
          </p:cNvSpPr>
          <p:nvPr>
            <p:ph type="sldNum" sz="quarter" idx="10"/>
          </p:nvPr>
        </p:nvSpPr>
        <p:spPr/>
        <p:txBody>
          <a:bodyPr/>
          <a:lstStyle/>
          <a:p>
            <a:fld id="{DB39E940-AA86-4A31-9AEB-104F9633BD52}" type="slidenum">
              <a:rPr lang="en-US" smtClean="0"/>
              <a:t>15</a:t>
            </a:fld>
            <a:endParaRPr lang="en-US" dirty="0"/>
          </a:p>
        </p:txBody>
      </p:sp>
    </p:spTree>
    <p:extLst>
      <p:ext uri="{BB962C8B-B14F-4D97-AF65-F5344CB8AC3E}">
        <p14:creationId xmlns:p14="http://schemas.microsoft.com/office/powerpoint/2010/main" val="1423679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finding that is absolutely fascinating. EI is connected to an employee’s ability to keep the brand promise of the organization he/she represents. Think about it. Every time you interact with an employee from another organization, that brand promise is put to the test. And you’re </a:t>
            </a:r>
            <a:r>
              <a:rPr lang="en-US" dirty="0" err="1"/>
              <a:t>gonna</a:t>
            </a:r>
            <a:r>
              <a:rPr lang="en-US" dirty="0"/>
              <a:t> walk away from that interaction thinking they kept, broke, or even exceeded that brand promise. Here is the all important research finding. When and employee brakes and organizations brand promise, how often is it related to EQ? 90%. So it’s absolutely impossible to be a consistent brand ambassador without a threshold level of EI. That’s what it takes for organizations to make and keep brand promises on a consistent basis. </a:t>
            </a:r>
          </a:p>
          <a:p>
            <a:endParaRPr lang="en-US" dirty="0"/>
          </a:p>
          <a:p>
            <a:r>
              <a:rPr lang="en-US" dirty="0"/>
              <a:t>Daniel Kahneman: psychology of judgement and decision-making…people not rational</a:t>
            </a:r>
          </a:p>
          <a:p>
            <a:endParaRPr lang="en-US" dirty="0"/>
          </a:p>
          <a:p>
            <a:r>
              <a:rPr lang="en-US" dirty="0"/>
              <a:t>Slide</a:t>
            </a:r>
          </a:p>
        </p:txBody>
      </p:sp>
      <p:sp>
        <p:nvSpPr>
          <p:cNvPr id="4" name="Slide Number Placeholder 3"/>
          <p:cNvSpPr>
            <a:spLocks noGrp="1"/>
          </p:cNvSpPr>
          <p:nvPr>
            <p:ph type="sldNum" sz="quarter" idx="10"/>
          </p:nvPr>
        </p:nvSpPr>
        <p:spPr/>
        <p:txBody>
          <a:bodyPr/>
          <a:lstStyle/>
          <a:p>
            <a:fld id="{DB39E940-AA86-4A31-9AEB-104F9633BD52}" type="slidenum">
              <a:rPr lang="en-US" smtClean="0"/>
              <a:t>16</a:t>
            </a:fld>
            <a:endParaRPr lang="en-US" dirty="0"/>
          </a:p>
        </p:txBody>
      </p:sp>
    </p:spTree>
    <p:extLst>
      <p:ext uri="{BB962C8B-B14F-4D97-AF65-F5344CB8AC3E}">
        <p14:creationId xmlns:p14="http://schemas.microsoft.com/office/powerpoint/2010/main" val="813553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17</a:t>
            </a:fld>
            <a:endParaRPr lang="en-US" altLang="en-US" sz="1200" dirty="0"/>
          </a:p>
        </p:txBody>
      </p:sp>
    </p:spTree>
    <p:extLst>
      <p:ext uri="{BB962C8B-B14F-4D97-AF65-F5344CB8AC3E}">
        <p14:creationId xmlns:p14="http://schemas.microsoft.com/office/powerpoint/2010/main" val="364625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this may be one the top discoveries about human performance in the last century. The discovery is a very simple relationship. Psychological Safety creates, increases, and improves performance. I don’t know how familiar you are with the concept of PS, but it is at the heart of why EI has exploded in research, training, and measurement. So let’s talk a little bit about this cause/effect relationship that makes IE so important. Slide</a:t>
            </a:r>
          </a:p>
        </p:txBody>
      </p:sp>
      <p:sp>
        <p:nvSpPr>
          <p:cNvPr id="4" name="Slide Number Placeholder 3"/>
          <p:cNvSpPr>
            <a:spLocks noGrp="1"/>
          </p:cNvSpPr>
          <p:nvPr>
            <p:ph type="sldNum" sz="quarter" idx="10"/>
          </p:nvPr>
        </p:nvSpPr>
        <p:spPr/>
        <p:txBody>
          <a:bodyPr/>
          <a:lstStyle/>
          <a:p>
            <a:fld id="{DB39E940-AA86-4A31-9AEB-104F9633BD52}" type="slidenum">
              <a:rPr lang="en-US" smtClean="0"/>
              <a:t>18</a:t>
            </a:fld>
            <a:endParaRPr lang="en-US" dirty="0"/>
          </a:p>
        </p:txBody>
      </p:sp>
    </p:spTree>
    <p:extLst>
      <p:ext uri="{BB962C8B-B14F-4D97-AF65-F5344CB8AC3E}">
        <p14:creationId xmlns:p14="http://schemas.microsoft.com/office/powerpoint/2010/main" val="356828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1143000" y="685800"/>
            <a:ext cx="4572000" cy="3429000"/>
          </a:xfrm>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Here’s the definition of psychological safety: “A shared belief that it’s safe to discuss ideas, experiment, take risks, give feedback, and learn from mistakes.” As a matter of fact, the research shows that every person creates a Psychological zone. I want you to think about that for minute. Look at the continuum at the bottom of the slide. You’ll see that it ranges from very unsafe (red) to very safe (blue). The point is, everyone creates a psychological zone. It’s the vibe, the feeling you give off…the atmosphere or climate you create around you. That’s what PS is. You can range from a Red Zone to a Blue Zone. The point is, that the level of PS has a direct impact on the behavior of people. Let me give you an example: Slide </a:t>
            </a:r>
            <a:endParaRPr lang="en-US" altLang="en-US" dirty="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1838" indent="-280988">
              <a:spcBef>
                <a:spcPct val="30000"/>
              </a:spcBef>
              <a:defRPr sz="1200">
                <a:solidFill>
                  <a:schemeClr val="tx1"/>
                </a:solidFill>
                <a:latin typeface="Arial" panose="020B0604020202020204" pitchFamily="34" charset="0"/>
              </a:defRPr>
            </a:lvl2pPr>
            <a:lvl3pPr marL="1127125" indent="-225425">
              <a:spcBef>
                <a:spcPct val="30000"/>
              </a:spcBef>
              <a:defRPr sz="1200">
                <a:solidFill>
                  <a:schemeClr val="tx1"/>
                </a:solidFill>
                <a:latin typeface="Arial" panose="020B0604020202020204" pitchFamily="34" charset="0"/>
              </a:defRPr>
            </a:lvl3pPr>
            <a:lvl4pPr marL="1577975" indent="-225425">
              <a:spcBef>
                <a:spcPct val="30000"/>
              </a:spcBef>
              <a:defRPr sz="1200">
                <a:solidFill>
                  <a:schemeClr val="tx1"/>
                </a:solidFill>
                <a:latin typeface="Arial" panose="020B0604020202020204" pitchFamily="34" charset="0"/>
              </a:defRPr>
            </a:lvl4pPr>
            <a:lvl5pPr marL="2028825" indent="-225425">
              <a:spcBef>
                <a:spcPct val="30000"/>
              </a:spcBef>
              <a:defRPr sz="1200">
                <a:solidFill>
                  <a:schemeClr val="tx1"/>
                </a:solidFill>
                <a:latin typeface="Arial" panose="020B0604020202020204" pitchFamily="34" charset="0"/>
              </a:defRPr>
            </a:lvl5pPr>
            <a:lvl6pPr marL="2486025" indent="-225425" eaLnBrk="0" fontAlgn="base" hangingPunct="0">
              <a:spcBef>
                <a:spcPct val="30000"/>
              </a:spcBef>
              <a:spcAft>
                <a:spcPct val="0"/>
              </a:spcAft>
              <a:defRPr sz="1200">
                <a:solidFill>
                  <a:schemeClr val="tx1"/>
                </a:solidFill>
                <a:latin typeface="Arial" panose="020B0604020202020204" pitchFamily="34" charset="0"/>
              </a:defRPr>
            </a:lvl6pPr>
            <a:lvl7pPr marL="2943225" indent="-225425" eaLnBrk="0" fontAlgn="base" hangingPunct="0">
              <a:spcBef>
                <a:spcPct val="30000"/>
              </a:spcBef>
              <a:spcAft>
                <a:spcPct val="0"/>
              </a:spcAft>
              <a:defRPr sz="1200">
                <a:solidFill>
                  <a:schemeClr val="tx1"/>
                </a:solidFill>
                <a:latin typeface="Arial" panose="020B0604020202020204" pitchFamily="34" charset="0"/>
              </a:defRPr>
            </a:lvl7pPr>
            <a:lvl8pPr marL="3400425" indent="-225425" eaLnBrk="0" fontAlgn="base" hangingPunct="0">
              <a:spcBef>
                <a:spcPct val="30000"/>
              </a:spcBef>
              <a:spcAft>
                <a:spcPct val="0"/>
              </a:spcAft>
              <a:defRPr sz="1200">
                <a:solidFill>
                  <a:schemeClr val="tx1"/>
                </a:solidFill>
                <a:latin typeface="Arial" panose="020B0604020202020204" pitchFamily="34" charset="0"/>
              </a:defRPr>
            </a:lvl8pPr>
            <a:lvl9pPr marL="3857625" indent="-2254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8B2EF7-5AE2-4F80-B7E9-0F5CC8782B23}" type="slidenum">
              <a:rPr lang="en-US" altLang="en-US"/>
              <a:pPr>
                <a:spcBef>
                  <a:spcPct val="0"/>
                </a:spcBef>
              </a:pPr>
              <a:t>19</a:t>
            </a:fld>
            <a:endParaRPr lang="en-US" altLang="en-US" dirty="0"/>
          </a:p>
        </p:txBody>
      </p:sp>
    </p:spTree>
    <p:extLst>
      <p:ext uri="{BB962C8B-B14F-4D97-AF65-F5344CB8AC3E}">
        <p14:creationId xmlns:p14="http://schemas.microsoft.com/office/powerpoint/2010/main" val="167682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Validity, reliability </a:t>
            </a:r>
          </a:p>
          <a:p>
            <a:endParaRPr lang="en-US" dirty="0"/>
          </a:p>
          <a:p>
            <a:r>
              <a:rPr lang="en-US" dirty="0"/>
              <a:t>Do me a favor and stick around until the end the program and we’ll tell you how you can take the assessment.</a:t>
            </a:r>
          </a:p>
        </p:txBody>
      </p:sp>
      <p:sp>
        <p:nvSpPr>
          <p:cNvPr id="4" name="Slide Number Placeholder 3"/>
          <p:cNvSpPr>
            <a:spLocks noGrp="1"/>
          </p:cNvSpPr>
          <p:nvPr>
            <p:ph type="sldNum" sz="quarter" idx="10"/>
          </p:nvPr>
        </p:nvSpPr>
        <p:spPr/>
        <p:txBody>
          <a:bodyPr/>
          <a:lstStyle/>
          <a:p>
            <a:fld id="{DB39E940-AA86-4A31-9AEB-104F9633BD52}" type="slidenum">
              <a:rPr lang="en-US" smtClean="0"/>
              <a:t>2</a:t>
            </a:fld>
            <a:endParaRPr lang="en-US" dirty="0"/>
          </a:p>
        </p:txBody>
      </p:sp>
    </p:spTree>
    <p:extLst>
      <p:ext uri="{BB962C8B-B14F-4D97-AF65-F5344CB8AC3E}">
        <p14:creationId xmlns:p14="http://schemas.microsoft.com/office/powerpoint/2010/main" val="3696216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Here’s an example of a team that is a little downtrodden. They are working in a Red Zone. If you’re in a Red Zone, you don’t feel empowered, that you’ve been given permission to participate in a way that you might like…in terms of asking questions, sharing ideas, challenging the status quo. If you’re in a red zone, you retreat to self-preservation, risk-management, and pain-avoidance. On the other hand, if you’re in blue zone…slide</a:t>
            </a:r>
          </a:p>
        </p:txBody>
      </p:sp>
      <p:sp>
        <p:nvSpPr>
          <p:cNvPr id="97284"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7" tIns="45974" rIns="91947" bIns="4597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56E0A8B-8201-40F1-BB67-E5454C45C8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131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find from more research based on a 12-year Harvard Study. These are some of the findings from low PS. Just take a look at the first bullet. 48% of employees intentionally decrease their work effort if they are working in a red zone. (read two more…2</a:t>
            </a:r>
            <a:r>
              <a:rPr lang="en-US" baseline="30000" dirty="0"/>
              <a:t>nd</a:t>
            </a:r>
            <a:r>
              <a:rPr lang="en-US" dirty="0"/>
              <a:t> and 3</a:t>
            </a:r>
            <a:r>
              <a:rPr lang="en-US" baseline="30000" dirty="0"/>
              <a:t>rd</a:t>
            </a:r>
            <a:r>
              <a:rPr lang="en-US" dirty="0"/>
              <a:t>) I won’t take time to go through all of these, but the ramifications of low PS are enormous. So people want to know, how do we improve or at least change the PS in our organization? Slide</a:t>
            </a:r>
          </a:p>
          <a:p>
            <a:endParaRPr lang="en-US" dirty="0"/>
          </a:p>
          <a:p>
            <a:r>
              <a:rPr lang="en-US" dirty="0"/>
              <a:t>Source: Christine Porath and Christine Pearson, “The Price of Incivility.” </a:t>
            </a:r>
            <a:r>
              <a:rPr lang="en-US" i="1" dirty="0"/>
              <a:t>Harvard Business Review</a:t>
            </a:r>
            <a:r>
              <a:rPr lang="en-US" i="0" dirty="0"/>
              <a:t>, Jan-Feb 2013.</a:t>
            </a:r>
            <a:endParaRPr lang="en-US" dirty="0"/>
          </a:p>
        </p:txBody>
      </p:sp>
      <p:sp>
        <p:nvSpPr>
          <p:cNvPr id="4" name="Slide Number Placeholder 3"/>
          <p:cNvSpPr>
            <a:spLocks noGrp="1"/>
          </p:cNvSpPr>
          <p:nvPr>
            <p:ph type="sldNum" sz="quarter" idx="10"/>
          </p:nvPr>
        </p:nvSpPr>
        <p:spPr/>
        <p:txBody>
          <a:bodyPr/>
          <a:lstStyle/>
          <a:p>
            <a:fld id="{DB39E940-AA86-4A31-9AEB-104F9633BD52}" type="slidenum">
              <a:rPr lang="en-US" smtClean="0"/>
              <a:t>21</a:t>
            </a:fld>
            <a:endParaRPr lang="en-US" dirty="0"/>
          </a:p>
        </p:txBody>
      </p:sp>
    </p:spTree>
    <p:extLst>
      <p:ext uri="{BB962C8B-B14F-4D97-AF65-F5344CB8AC3E}">
        <p14:creationId xmlns:p14="http://schemas.microsoft.com/office/powerpoint/2010/main" val="3180420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…that has a direct impact on your behavior as well. The patters we observes are that people give their career-best contribution, they release their discretionary effort instead of freezing it or holding back, and they have peak engagement experiences. The underlying level of PS makes all the difference. If we work backwards…slide</a:t>
            </a:r>
          </a:p>
        </p:txBody>
      </p:sp>
      <p:sp>
        <p:nvSpPr>
          <p:cNvPr id="97284"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7" tIns="45974" rIns="91947" bIns="4597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56E0A8B-8201-40F1-BB67-E5454C45C8D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777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4723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974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However, EQ and Psychological Safety are really a means to an end because ultimately they combine to create tangible business results. Here ae some examples from our research:</a:t>
            </a:r>
          </a:p>
          <a:p>
            <a:pPr>
              <a:defRPr/>
            </a:pPr>
            <a:endParaRPr lang="en-US" altLang="en-US" dirty="0"/>
          </a:p>
          <a:p>
            <a:pPr marL="171450" indent="-171450">
              <a:buFont typeface="Arial" panose="020B0604020202020204" pitchFamily="34" charset="0"/>
              <a:buChar char="•"/>
              <a:defRPr/>
            </a:pPr>
            <a:r>
              <a:rPr lang="en-US" altLang="en-US" dirty="0"/>
              <a:t>Pepsi had 87% less turnover</a:t>
            </a:r>
          </a:p>
          <a:p>
            <a:pPr marL="171450" indent="-171450">
              <a:buFont typeface="Arial" panose="020B0604020202020204" pitchFamily="34" charset="0"/>
              <a:buChar char="•"/>
              <a:defRPr/>
            </a:pPr>
            <a:r>
              <a:rPr lang="en-US" altLang="en-US" dirty="0" err="1"/>
              <a:t>Loreal’s</a:t>
            </a:r>
            <a:r>
              <a:rPr lang="en-US" altLang="en-US" dirty="0"/>
              <a:t> research shown sales people with High EQ sold $2.5M more than others</a:t>
            </a:r>
          </a:p>
          <a:p>
            <a:pPr marL="171450" indent="-171450">
              <a:buFont typeface="Arial" panose="020B0604020202020204" pitchFamily="34" charset="0"/>
              <a:buChar char="•"/>
              <a:defRPr/>
            </a:pPr>
            <a:r>
              <a:rPr lang="en-US" altLang="en-US" dirty="0"/>
              <a:t>Sheraton grew their market share by 24%</a:t>
            </a:r>
          </a:p>
          <a:p>
            <a:pPr marL="171450" indent="-171450">
              <a:buFont typeface="Arial" panose="020B0604020202020204" pitchFamily="34" charset="0"/>
              <a:buChar char="•"/>
              <a:defRPr/>
            </a:pPr>
            <a:r>
              <a:rPr lang="en-US" altLang="en-US" dirty="0"/>
              <a:t>And Carnegie Institute highlighted 85% of a person’s financial success is due to EQ skills.</a:t>
            </a:r>
          </a:p>
          <a:p>
            <a:pPr>
              <a:defRPr/>
            </a:pPr>
            <a:endParaRPr lang="en-US" altLang="en-US" dirty="0"/>
          </a:p>
          <a:p>
            <a:pPr>
              <a:defRPr/>
            </a:pPr>
            <a:r>
              <a:rPr lang="en-US" altLang="en-US" dirty="0"/>
              <a:t>There are more and more studies being done that show the impact of EQ. People used to speculate about the relationship between EQ and business results. They no longer speculate. We know EQ has impact. That’s why it’s become a focus and priority in so many organizations today.</a:t>
            </a:r>
          </a:p>
          <a:p>
            <a:pPr>
              <a:defRPr/>
            </a:pPr>
            <a:endParaRPr lang="en-US" altLang="en-US" dirty="0"/>
          </a:p>
          <a:p>
            <a:pPr>
              <a:defRPr/>
            </a:pPr>
            <a:r>
              <a:rPr lang="en-US" altLang="en-US" dirty="0"/>
              <a:t>Suggestion – ask the client “which important business results would you like to target?”  This is a way to build the right hand side of an impact map impact map and make the presentation more personal for them.</a:t>
            </a:r>
          </a:p>
          <a:p>
            <a:pPr>
              <a:defRPr/>
            </a:pPr>
            <a:endParaRPr lang="en-US" altLang="en-US" dirty="0"/>
          </a:p>
          <a:p>
            <a:pPr>
              <a:defRPr/>
            </a:pPr>
            <a:endParaRPr lang="en-US" altLang="en-US" dirty="0"/>
          </a:p>
          <a:p>
            <a:pPr>
              <a:defRPr/>
            </a:pPr>
            <a:r>
              <a:rPr lang="en-US" altLang="en-US" dirty="0"/>
              <a:t>Source: http://www.huffingtonpost.com/anne-loehr/why-emotional-intelligence-affects-the-bottom-line-_b_7295444.html</a:t>
            </a:r>
          </a:p>
          <a:p>
            <a:pPr>
              <a:defRPr/>
            </a:pPr>
            <a:r>
              <a:rPr lang="en-US" altLang="en-US" dirty="0"/>
              <a:t>Source: http://blogs.edweek.org/edweek/rulesforengagement/SEL-Revised.pdf</a:t>
            </a:r>
          </a:p>
          <a:p>
            <a:pPr>
              <a:defRPr/>
            </a:pP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6226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way that it works. We know that PS leads to career and business impact. What we need is EI to make it work. EI is the single most important skill that drives and increases PS in an organization. This is what we call the  core logic? We begin with EI, which increases PS and produces the results we are looking for in our career and business. EI and PS are important to us individually, personally in terms of our careers, and of course, organizationally. This core logic, this fundamental cause and effect relationship among</a:t>
            </a:r>
            <a:r>
              <a:rPr lang="en-US" baseline="0" dirty="0"/>
              <a:t> these three variables </a:t>
            </a:r>
            <a:r>
              <a:rPr lang="en-US" dirty="0"/>
              <a:t>has been verified over and over by a growing body of empirical research. That is why EI is no fad. It’s not going a way. Not a fashionable, transient idea. It’s here to stay. The only question is, what are we going to do about it?</a:t>
            </a:r>
          </a:p>
        </p:txBody>
      </p:sp>
      <p:sp>
        <p:nvSpPr>
          <p:cNvPr id="4" name="Slide Number Placeholder 3"/>
          <p:cNvSpPr>
            <a:spLocks noGrp="1"/>
          </p:cNvSpPr>
          <p:nvPr>
            <p:ph type="sldNum" sz="quarter" idx="10"/>
          </p:nvPr>
        </p:nvSpPr>
        <p:spPr/>
        <p:txBody>
          <a:bodyPr/>
          <a:lstStyle/>
          <a:p>
            <a:fld id="{DB39E940-AA86-4A31-9AEB-104F9633BD52}" type="slidenum">
              <a:rPr lang="en-US" smtClean="0"/>
              <a:t>26</a:t>
            </a:fld>
            <a:endParaRPr lang="en-US" dirty="0"/>
          </a:p>
        </p:txBody>
      </p:sp>
    </p:spTree>
    <p:extLst>
      <p:ext uri="{BB962C8B-B14F-4D97-AF65-F5344CB8AC3E}">
        <p14:creationId xmlns:p14="http://schemas.microsoft.com/office/powerpoint/2010/main" val="454222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OK, let’s talk a little bit about the BlueEQ model. This is a model that might be new for some of you. It is based on a comprehensive review of the research literature. Here’s what it looks like. Slide</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27</a:t>
            </a:fld>
            <a:endParaRPr lang="en-US" altLang="en-US" sz="1200" dirty="0"/>
          </a:p>
        </p:txBody>
      </p:sp>
    </p:spTree>
    <p:extLst>
      <p:ext uri="{BB962C8B-B14F-4D97-AF65-F5344CB8AC3E}">
        <p14:creationId xmlns:p14="http://schemas.microsoft.com/office/powerpoint/2010/main" val="290268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Here’s what it looks like. There are five primary skills. The first three are associated with, what we call, the inner or the internal realm of EI. Self-</a:t>
            </a:r>
            <a:r>
              <a:rPr lang="en-US" baseline="0" dirty="0" err="1"/>
              <a:t>Awarness</a:t>
            </a:r>
            <a:r>
              <a:rPr lang="en-US" baseline="0" dirty="0"/>
              <a:t> is the first one, then we have self-regard (which means the way that you think and believe about yourself). Self-control is the third – so those three deal with the inner world. And then we have two skills that relate to the external realm or the world outside you: social perception and social effectiveness. In the end the culminated skill is social effectiveness, this is what we are after, what we are trying to accomplish. That is what allows us to scale our influence and impact with others, this allows us to make our highest and best contribution. Each of these skill areas, as you can see from the model, has what we call dimensions that are directly associated with the skill. So, for example, Self-Control has 5 dimensions: we have impulse control, stress tolerance, emotional stability, and delayed gratification. That’s just one example out of the five. Each skill areas has 5 dimensions or sub skills. So in all, there are 5 skills and 25 dimensions. This is what many people consider to be the most comprehensive and accurate model for EI. EI is a multi-faceted variable, it’s what we call a cluster variable in research. It’s not easy to measure, so you have to operationalize different skills and dimensions. So, let me show you how we do this. Slide</a:t>
            </a:r>
          </a:p>
        </p:txBody>
      </p:sp>
      <p:sp>
        <p:nvSpPr>
          <p:cNvPr id="4" name="Slide Number Placeholder 3"/>
          <p:cNvSpPr>
            <a:spLocks noGrp="1"/>
          </p:cNvSpPr>
          <p:nvPr>
            <p:ph type="sldNum" sz="quarter" idx="10"/>
          </p:nvPr>
        </p:nvSpPr>
        <p:spPr/>
        <p:txBody>
          <a:bodyPr/>
          <a:lstStyle/>
          <a:p>
            <a:fld id="{DB39E940-AA86-4A31-9AEB-104F9633BD52}" type="slidenum">
              <a:rPr lang="en-US" smtClean="0"/>
              <a:t>28</a:t>
            </a:fld>
            <a:endParaRPr lang="en-US" dirty="0"/>
          </a:p>
        </p:txBody>
      </p:sp>
    </p:spTree>
    <p:extLst>
      <p:ext uri="{BB962C8B-B14F-4D97-AF65-F5344CB8AC3E}">
        <p14:creationId xmlns:p14="http://schemas.microsoft.com/office/powerpoint/2010/main" val="268624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95388" y="692150"/>
            <a:ext cx="4619625" cy="3463925"/>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you see on this slide is what we call a heat map. When you take the BlueEQ self-assessment, you are replying to 150 rapid response questions. There is a question set or scale for each of the 5 skill areas in the 25 dimensions. Your results come back to you looking something like this. Where each skill an dimensions is color-coded that runs from blue to red. As you can see from the key at the bottom, a blue result is a success factor. A red result indicates a risk factor. This is an innovation that client organizations around the world are delighted with because you have a very large data set that is represented on one piece of paper. All of your results are summarized right in front of you. Now, let me ask a question: So what does blue mean? What is the significance? As you can see, blue indicates a success factor, mastery, the level of proficiency we are trying to achieve. That is where the name BlueEQ comes from. That is our aspiration—to move our profile into the blue as much as possible. In addition to the heat map, when you take the assessment (slide)… </a:t>
            </a:r>
          </a:p>
          <a:p>
            <a:endParaRPr lang="en-US" altLang="en-US" dirty="0"/>
          </a:p>
          <a:p>
            <a:r>
              <a:rPr lang="en-US" altLang="en-US" dirty="0"/>
              <a:t>Say:</a:t>
            </a:r>
            <a:r>
              <a:rPr lang="en-US" altLang="en-US" baseline="0" dirty="0"/>
              <a:t> The best way to interpret you result is to look at your color map—which of course summarizes all of your results—and then ask some very specific questions. Now we don’t know this person. We can see his results, but unless we know the person, we can’t interpret the results very well at all. So in order to do high quality interpretation, we need two things: First, we need to know the person. This is a self-assessment, so you have that covered. Second, you need to know the questions to ask yourself. </a:t>
            </a:r>
          </a:p>
          <a:p>
            <a:r>
              <a:rPr lang="en-US" altLang="en-US" baseline="0" dirty="0"/>
              <a:t>Say: There are eight specific questions you need to ask to do thorough and accurate interpretation. Let me share these with you.</a:t>
            </a:r>
          </a:p>
          <a:p>
            <a:r>
              <a:rPr lang="en-US" altLang="en-US" baseline="0" dirty="0"/>
              <a:t>Do: Next slide.</a:t>
            </a:r>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54243" indent="-290093">
              <a:defRPr sz="2000">
                <a:solidFill>
                  <a:schemeClr val="tx1"/>
                </a:solidFill>
                <a:latin typeface="Arial" panose="020B0604020202020204" pitchFamily="34" charset="0"/>
                <a:cs typeface="Arial" panose="020B0604020202020204" pitchFamily="34" charset="0"/>
              </a:defRPr>
            </a:lvl2pPr>
            <a:lvl3pPr marL="1160374" indent="-232075">
              <a:defRPr sz="2000">
                <a:solidFill>
                  <a:schemeClr val="tx1"/>
                </a:solidFill>
                <a:latin typeface="Arial" panose="020B0604020202020204" pitchFamily="34" charset="0"/>
                <a:cs typeface="Arial" panose="020B0604020202020204" pitchFamily="34" charset="0"/>
              </a:defRPr>
            </a:lvl3pPr>
            <a:lvl4pPr marL="1624523" indent="-232075">
              <a:defRPr sz="2000">
                <a:solidFill>
                  <a:schemeClr val="tx1"/>
                </a:solidFill>
                <a:latin typeface="Arial" panose="020B0604020202020204" pitchFamily="34" charset="0"/>
                <a:cs typeface="Arial" panose="020B0604020202020204" pitchFamily="34" charset="0"/>
              </a:defRPr>
            </a:lvl4pPr>
            <a:lvl5pPr marL="2088672" indent="-232075">
              <a:defRPr sz="2000">
                <a:solidFill>
                  <a:schemeClr val="tx1"/>
                </a:solidFill>
                <a:latin typeface="Arial" panose="020B0604020202020204" pitchFamily="34" charset="0"/>
                <a:cs typeface="Arial" panose="020B0604020202020204" pitchFamily="34" charset="0"/>
              </a:defRPr>
            </a:lvl5pPr>
            <a:lvl6pPr marL="2552822"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3016971"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81121"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945270"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6EAE00-9D85-4BA1-AF59-1DA88A5A839B}" type="slidenum">
              <a:rPr lang="en-US" altLang="en-US" sz="1200"/>
              <a:pPr/>
              <a:t>29</a:t>
            </a:fld>
            <a:endParaRPr lang="en-US" altLang="en-US" sz="1200" dirty="0"/>
          </a:p>
        </p:txBody>
      </p:sp>
    </p:spTree>
    <p:extLst>
      <p:ext uri="{BB962C8B-B14F-4D97-AF65-F5344CB8AC3E}">
        <p14:creationId xmlns:p14="http://schemas.microsoft.com/office/powerpoint/2010/main" val="370543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agenda.</a:t>
            </a:r>
          </a:p>
        </p:txBody>
      </p:sp>
      <p:sp>
        <p:nvSpPr>
          <p:cNvPr id="4" name="Slide Number Placeholder 3"/>
          <p:cNvSpPr>
            <a:spLocks noGrp="1"/>
          </p:cNvSpPr>
          <p:nvPr>
            <p:ph type="sldNum" sz="quarter" idx="10"/>
          </p:nvPr>
        </p:nvSpPr>
        <p:spPr/>
        <p:txBody>
          <a:bodyPr/>
          <a:lstStyle/>
          <a:p>
            <a:fld id="{DB39E940-AA86-4A31-9AEB-104F9633BD52}" type="slidenum">
              <a:rPr lang="en-US" smtClean="0"/>
              <a:t>3</a:t>
            </a:fld>
            <a:endParaRPr lang="en-US" dirty="0"/>
          </a:p>
        </p:txBody>
      </p:sp>
    </p:spTree>
    <p:extLst>
      <p:ext uri="{BB962C8B-B14F-4D97-AF65-F5344CB8AC3E}">
        <p14:creationId xmlns:p14="http://schemas.microsoft.com/office/powerpoint/2010/main" val="3274307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95388" y="692150"/>
            <a:ext cx="4619625" cy="3463925"/>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also receive an individual assessment for every single skill in all 25 dimensions that gives you a definition of the dimension or the skill, a profile of what it looks like behaviorally if you have a high or low level of it, a set of tips and techniques that are very concrete and behavioral, and an explanation of why it matters…personally and professionally and what its impact is. So that give you an idea of what the BlueEQ model looks like and what the output of the assessment looks like as well. </a:t>
            </a:r>
          </a:p>
          <a:p>
            <a:endParaRPr lang="en-US" altLang="en-US" dirty="0"/>
          </a:p>
          <a:p>
            <a:r>
              <a:rPr lang="en-US" altLang="en-US" dirty="0"/>
              <a:t>Say:</a:t>
            </a:r>
            <a:r>
              <a:rPr lang="en-US" altLang="en-US" baseline="0" dirty="0"/>
              <a:t> The best way to interpret you result is to look at your color map—which of course summarizes all of your results—and then ask some very specific questions. Now we don’t know this person. We can see his results, but unless we know the person, we can’t interpret the results very well at all. So in order to do high quality interpretation, we need two things: First, we need to know the person. This is a self-assessment, so you have that covered. Second, you need to know the questions to ask yourself. </a:t>
            </a:r>
          </a:p>
          <a:p>
            <a:r>
              <a:rPr lang="en-US" altLang="en-US" baseline="0" dirty="0"/>
              <a:t>Say: There are eight specific questions you need to ask to do thorough and accurate interpretation. Let me share these with you.</a:t>
            </a:r>
          </a:p>
          <a:p>
            <a:r>
              <a:rPr lang="en-US" altLang="en-US" baseline="0" dirty="0"/>
              <a:t>Do: Next slide.</a:t>
            </a:r>
            <a:endParaRPr lang="en-US" altLang="en-US"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54243" indent="-290093">
              <a:defRPr sz="2000">
                <a:solidFill>
                  <a:schemeClr val="tx1"/>
                </a:solidFill>
                <a:latin typeface="Arial" panose="020B0604020202020204" pitchFamily="34" charset="0"/>
                <a:cs typeface="Arial" panose="020B0604020202020204" pitchFamily="34" charset="0"/>
              </a:defRPr>
            </a:lvl2pPr>
            <a:lvl3pPr marL="1160374" indent="-232075">
              <a:defRPr sz="2000">
                <a:solidFill>
                  <a:schemeClr val="tx1"/>
                </a:solidFill>
                <a:latin typeface="Arial" panose="020B0604020202020204" pitchFamily="34" charset="0"/>
                <a:cs typeface="Arial" panose="020B0604020202020204" pitchFamily="34" charset="0"/>
              </a:defRPr>
            </a:lvl3pPr>
            <a:lvl4pPr marL="1624523" indent="-232075">
              <a:defRPr sz="2000">
                <a:solidFill>
                  <a:schemeClr val="tx1"/>
                </a:solidFill>
                <a:latin typeface="Arial" panose="020B0604020202020204" pitchFamily="34" charset="0"/>
                <a:cs typeface="Arial" panose="020B0604020202020204" pitchFamily="34" charset="0"/>
              </a:defRPr>
            </a:lvl4pPr>
            <a:lvl5pPr marL="2088672" indent="-232075">
              <a:defRPr sz="2000">
                <a:solidFill>
                  <a:schemeClr val="tx1"/>
                </a:solidFill>
                <a:latin typeface="Arial" panose="020B0604020202020204" pitchFamily="34" charset="0"/>
                <a:cs typeface="Arial" panose="020B0604020202020204" pitchFamily="34" charset="0"/>
              </a:defRPr>
            </a:lvl5pPr>
            <a:lvl6pPr marL="2552822"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3016971"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81121"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945270" indent="-232075"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C6EAE00-9D85-4BA1-AF59-1DA88A5A839B}" type="slidenum">
              <a:rPr lang="en-US" altLang="en-US" sz="1200"/>
              <a:pPr/>
              <a:t>30</a:t>
            </a:fld>
            <a:endParaRPr lang="en-US" altLang="en-US" sz="1200" dirty="0"/>
          </a:p>
        </p:txBody>
      </p:sp>
    </p:spTree>
    <p:extLst>
      <p:ext uri="{BB962C8B-B14F-4D97-AF65-F5344CB8AC3E}">
        <p14:creationId xmlns:p14="http://schemas.microsoft.com/office/powerpoint/2010/main" val="858231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Let’s transition a little bit and talk about creating sustainable behavioral change, which is the goal when it comes to EI. It’s a learnable skill; therefore, when we seek to improve our EI, we want to see appreciable gains; we want to make progress, and we want to maintain the improvements we make. Slide</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31</a:t>
            </a:fld>
            <a:endParaRPr lang="en-US" altLang="en-US" sz="1200" dirty="0"/>
          </a:p>
        </p:txBody>
      </p:sp>
    </p:spTree>
    <p:extLst>
      <p:ext uri="{BB962C8B-B14F-4D97-AF65-F5344CB8AC3E}">
        <p14:creationId xmlns:p14="http://schemas.microsoft.com/office/powerpoint/2010/main" val="416768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here’s the good news. EI is considered by </a:t>
            </a:r>
            <a:r>
              <a:rPr lang="en-US" baseline="0" dirty="0"/>
              <a:t>behavioral scientists to be a learnable skill, it’s not a fixed trait.   Now that make all the difference because it means that people can change behaviors. They can improve their EI. Our core temperament …is consider a fixed trait—qualities and characteristics that are innate. Personality tests help us understand who we are, but emotional intelligence deals with who we can become. The reason we know this is because we have a mountain of data showing that people have made significant improvements in EI. That is the great news about EI. Slide</a:t>
            </a:r>
          </a:p>
          <a:p>
            <a:endParaRPr lang="en-US" baseline="0" dirty="0"/>
          </a:p>
          <a:p>
            <a:r>
              <a:rPr lang="en-US" baseline="0" dirty="0"/>
              <a:t>Most behavioral scientists agree that a person’s basic disposition and temperament remained relatively unchanged over time and is therefore considered a “fixed trait.” EQ on the other hand is something that can be learned, changed, and improved. In fact, it is universally acknowledged by most researchers in field of emotional intelligence that it can be learned. How do we know this? Several studies have been done and continue to be done that shows significant improvements over time in grade-school, middle school, high school, and college students. Even if we acknowledge and stipulate that older professionals may change more slowly, we have ample evidence that working professionals of all ages and stages can improve their emotional intelligence skills. </a:t>
            </a:r>
            <a:endParaRPr lang="en-US" dirty="0"/>
          </a:p>
          <a:p>
            <a:r>
              <a:rPr lang="en-US" dirty="0"/>
              <a:t>Source:</a:t>
            </a:r>
            <a:r>
              <a:rPr lang="en-US" baseline="0" dirty="0"/>
              <a:t> Erich Fromm, </a:t>
            </a:r>
            <a:r>
              <a:rPr lang="en-US" sz="1200" b="0" i="1" kern="1200" dirty="0">
                <a:solidFill>
                  <a:schemeClr val="tx1"/>
                </a:solidFill>
                <a:effectLst/>
                <a:latin typeface="+mn-lt"/>
                <a:ea typeface="+mn-ea"/>
                <a:cs typeface="+mn-cs"/>
              </a:rPr>
              <a:t>Man for Himself: An Inquiry into the Psychology of Ethics</a:t>
            </a:r>
            <a:r>
              <a:rPr lang="en-US" sz="1200" b="0" i="0" kern="1200" dirty="0">
                <a:solidFill>
                  <a:schemeClr val="tx1"/>
                </a:solidFill>
                <a:effectLst/>
                <a:latin typeface="+mn-lt"/>
                <a:ea typeface="+mn-ea"/>
                <a:cs typeface="+mn-cs"/>
              </a:rPr>
              <a:t>, 1947, chapter three.</a:t>
            </a:r>
            <a:endParaRPr lang="en-US" dirty="0"/>
          </a:p>
        </p:txBody>
      </p:sp>
      <p:sp>
        <p:nvSpPr>
          <p:cNvPr id="4" name="Slide Number Placeholder 3"/>
          <p:cNvSpPr>
            <a:spLocks noGrp="1"/>
          </p:cNvSpPr>
          <p:nvPr>
            <p:ph type="sldNum" sz="quarter" idx="10"/>
          </p:nvPr>
        </p:nvSpPr>
        <p:spPr/>
        <p:txBody>
          <a:bodyPr/>
          <a:lstStyle/>
          <a:p>
            <a:fld id="{DB39E940-AA86-4A31-9AEB-104F9633BD52}" type="slidenum">
              <a:rPr lang="en-US" smtClean="0"/>
              <a:t>32</a:t>
            </a:fld>
            <a:endParaRPr lang="en-US" dirty="0"/>
          </a:p>
        </p:txBody>
      </p:sp>
    </p:spTree>
    <p:extLst>
      <p:ext uri="{BB962C8B-B14F-4D97-AF65-F5344CB8AC3E}">
        <p14:creationId xmlns:p14="http://schemas.microsoft.com/office/powerpoint/2010/main" val="3896855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1143000" y="685800"/>
            <a:ext cx="4572000" cy="3429000"/>
          </a:xfrm>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Unfortunately, we have a dominate failure pattern that we need to be aware of. We call this Regression to the Mean – a term that comes from statistics. It basically means that when we begin making changes we reach a critical juncture where we either maintain our new level of performance or we go back or regress to our previous level. That regression to the mean is the dominant pattern. So, as our team of behavioral scientists have been working very hard to understand how to overcome this, we’ve come up with a methodology to set us up for success. Once we know what we want to work on or what we want to change, then we can employ a process that works. Slide</a:t>
            </a:r>
          </a:p>
        </p:txBody>
      </p:sp>
      <p:sp>
        <p:nvSpPr>
          <p:cNvPr id="175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782FBD-408C-4C8C-95C7-84A5FA44C6AF}" type="slidenum">
              <a:rPr lang="en-US" altLang="en-US" smtClean="0"/>
              <a:pPr>
                <a:spcBef>
                  <a:spcPct val="0"/>
                </a:spcBef>
              </a:pPr>
              <a:t>33</a:t>
            </a:fld>
            <a:endParaRPr lang="en-US" altLang="en-US" dirty="0"/>
          </a:p>
        </p:txBody>
      </p:sp>
    </p:spTree>
    <p:extLst>
      <p:ext uri="{BB962C8B-B14F-4D97-AF65-F5344CB8AC3E}">
        <p14:creationId xmlns:p14="http://schemas.microsoft.com/office/powerpoint/2010/main" val="2285837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we’re after is to create muscle memory. Muscle memory is like riding a bike. Once you learn how, you never really forget. You don’t have to relearn the skill of riding a bike.  And this is what we’re trying to accomplish with developing EI skills. And the research shows, you need between 30 and 90 days to do that. You need that much time to practice, establish a new pattern, and to maintain that new pattern. Slide</a:t>
            </a:r>
          </a:p>
          <a:p>
            <a:endParaRPr lang="en-US" dirty="0"/>
          </a:p>
          <a:p>
            <a:r>
              <a:rPr lang="en-US" dirty="0"/>
              <a:t>Ask: Who can tell us what muscle memory</a:t>
            </a:r>
            <a:r>
              <a:rPr lang="en-US" baseline="0" dirty="0"/>
              <a:t> is?</a:t>
            </a:r>
          </a:p>
          <a:p>
            <a:r>
              <a:rPr lang="en-US" baseline="0" dirty="0"/>
              <a:t>Do: Solicit responses and discuss.</a:t>
            </a:r>
          </a:p>
          <a:p>
            <a:r>
              <a:rPr lang="en-US" baseline="0" dirty="0"/>
              <a:t>Say: Muscle memory means that through repetition you learn to do something and the memory of doing it stays with you until you perform the task or behavioral almost without thinking. It become normal and natural to you. Now we use the term primarily in learning motor skills as in athletics, but the same concept applies to emotional intelligence behaviors. </a:t>
            </a:r>
          </a:p>
          <a:p>
            <a:r>
              <a:rPr lang="en-US" baseline="0" dirty="0"/>
              <a:t>Ask: What’s the most important thing that we have to do to create new muscle memory? (Answer: practice or engage in repetition). </a:t>
            </a:r>
          </a:p>
          <a:p>
            <a:r>
              <a:rPr lang="en-US" baseline="0" dirty="0"/>
              <a:t>Say: Based on behavioral research, we have learned that a 90-day timeframe is ideal. Less than 90 days is often not enough time. More than 90 days and what happens? That’s right, people lose their motivation. So if you can build new muscle memory in a 90-day period, you have a really good chance that you will sustain the improvement and not “regress to the mean.”</a:t>
            </a:r>
          </a:p>
          <a:p>
            <a:r>
              <a:rPr lang="en-US" baseline="0" dirty="0"/>
              <a:t>Say: So the entire i4p process is based on this concept.</a:t>
            </a:r>
          </a:p>
          <a:p>
            <a:r>
              <a:rPr lang="en-US" baseline="0" dirty="0"/>
              <a:t>Do: Next slide.</a:t>
            </a:r>
            <a:endParaRPr lang="en-US" dirty="0"/>
          </a:p>
        </p:txBody>
      </p:sp>
      <p:sp>
        <p:nvSpPr>
          <p:cNvPr id="4" name="Slide Number Placeholder 3"/>
          <p:cNvSpPr>
            <a:spLocks noGrp="1"/>
          </p:cNvSpPr>
          <p:nvPr>
            <p:ph type="sldNum" sz="quarter" idx="10"/>
          </p:nvPr>
        </p:nvSpPr>
        <p:spPr/>
        <p:txBody>
          <a:bodyPr/>
          <a:lstStyle/>
          <a:p>
            <a:fld id="{DB39E940-AA86-4A31-9AEB-104F9633BD52}" type="slidenum">
              <a:rPr lang="en-US" smtClean="0"/>
              <a:t>34</a:t>
            </a:fld>
            <a:endParaRPr lang="en-US" dirty="0"/>
          </a:p>
        </p:txBody>
      </p:sp>
    </p:spTree>
    <p:extLst>
      <p:ext uri="{BB962C8B-B14F-4D97-AF65-F5344CB8AC3E}">
        <p14:creationId xmlns:p14="http://schemas.microsoft.com/office/powerpoint/2010/main" val="4267072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key piece of insight from research, is that in order to gain traction—to get moving, an individual can handle no more than 3 goals  at time, often 2 is enough (Franklin plan). So, in our methodology, we go through our results and help the individual figure out what his/her top development goals are. Decide on 2 or 3 and then build what we call (slide)…</a:t>
            </a:r>
          </a:p>
        </p:txBody>
      </p:sp>
      <p:sp>
        <p:nvSpPr>
          <p:cNvPr id="4" name="Slide Number Placeholder 3"/>
          <p:cNvSpPr>
            <a:spLocks noGrp="1"/>
          </p:cNvSpPr>
          <p:nvPr>
            <p:ph type="sldNum" sz="quarter" idx="10"/>
          </p:nvPr>
        </p:nvSpPr>
        <p:spPr/>
        <p:txBody>
          <a:bodyPr/>
          <a:lstStyle/>
          <a:p>
            <a:fld id="{DB39E940-AA86-4A31-9AEB-104F9633BD52}" type="slidenum">
              <a:rPr lang="en-US" smtClean="0"/>
              <a:t>35</a:t>
            </a:fld>
            <a:endParaRPr lang="en-US" dirty="0"/>
          </a:p>
        </p:txBody>
      </p:sp>
    </p:spTree>
    <p:extLst>
      <p:ext uri="{BB962C8B-B14F-4D97-AF65-F5344CB8AC3E}">
        <p14:creationId xmlns:p14="http://schemas.microsoft.com/office/powerpoint/2010/main" val="571977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i4P plan for those 2 or 3 development goals. The i4P process involves interpreting the results of your BlueEQ assessment results, prioritizing areas for development (2 or 3 based on career and business needs), making a 30 to 90 day plan for change, practicing specific things on a daily, weekly, monthly basis, and then proving (or measuring) that we’ve made progress over time. This is the process we’ve developed to help people avoid regressing to the mean. Patter that we see so often. People will take assessments, get excited about the results, but they really don’t know what to do next. The idea is to build a concrete behaviors plan that will help you make real progress. Slide</a:t>
            </a:r>
          </a:p>
        </p:txBody>
      </p:sp>
      <p:sp>
        <p:nvSpPr>
          <p:cNvPr id="4" name="Slide Number Placeholder 3"/>
          <p:cNvSpPr>
            <a:spLocks noGrp="1"/>
          </p:cNvSpPr>
          <p:nvPr>
            <p:ph type="sldNum" sz="quarter" idx="10"/>
          </p:nvPr>
        </p:nvSpPr>
        <p:spPr/>
        <p:txBody>
          <a:bodyPr/>
          <a:lstStyle/>
          <a:p>
            <a:fld id="{DB39E940-AA86-4A31-9AEB-104F9633BD52}" type="slidenum">
              <a:rPr lang="en-US" smtClean="0"/>
              <a:t>36</a:t>
            </a:fld>
            <a:endParaRPr lang="en-US" dirty="0"/>
          </a:p>
        </p:txBody>
      </p:sp>
    </p:spTree>
    <p:extLst>
      <p:ext uri="{BB962C8B-B14F-4D97-AF65-F5344CB8AC3E}">
        <p14:creationId xmlns:p14="http://schemas.microsoft.com/office/powerpoint/2010/main" val="1609596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let’s talk a little bit about the BlueEQ solution, and then we’ll go into some Q &amp; A. Slide</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37</a:t>
            </a:fld>
            <a:endParaRPr lang="en-US" altLang="en-US" sz="1200" dirty="0"/>
          </a:p>
        </p:txBody>
      </p:sp>
    </p:spTree>
    <p:extLst>
      <p:ext uri="{BB962C8B-B14F-4D97-AF65-F5344CB8AC3E}">
        <p14:creationId xmlns:p14="http://schemas.microsoft.com/office/powerpoint/2010/main" val="611819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BlueEQ solution is a market-leading, fully-integrated solution…and by fully integrated I mean it’s not just an assessment experience. It’s not just a training experience. It’s a full, development experience with at begins with assessment, with pre-work, with a review of your heat map, and then you go into the workshop. Which is a powerful, discovery-based experience. And highly interactive. And that is where you are able to interpret, identify your development goals and build your i4P plan. But you’re not done there. Because as we well know, training alone is limited unless an effort is made to apply what was learned. If you don’t continue the development process, the behavioral change you can expect is only about 5 to 10%. That’s the amount of learning transfer studies show. You have to move into the 30-90 day development process and practice new skills for sustainable change to take place. Here you have a peer coach, a supervisor/accountability session, getting feedback, and going to BlueEQ Academy, which is an on-line, on-demand learning center where you can access world-class, carefully curated development resources: videos, podcasts, blogs, and articles. The idea is that you consume 2 or3 three resources each week. It’s incorporated into your natural work streams. It’s a micro-learning approach that maintains momentum. You’ve got to maintain momentum for…really 60-90 days to develop the muscle memory that we talked about. And finally, stage four is to retest. Take the BlueEQ assessment again, and begin a second development cycle. Update your i4P, what are you going to work on now. Make sure you are aligning your needs with the career impact you most want. And then second, what does the organization need. If you can put those two together, there is a high probability that you will get traction and make the gains or changes that will really make a difference. So, that’s what we mean by integrated solution. And that is why BlueEQ is the market leader in EI. Slide </a:t>
            </a:r>
          </a:p>
        </p:txBody>
      </p:sp>
      <p:sp>
        <p:nvSpPr>
          <p:cNvPr id="4" name="Slide Number Placeholder 3"/>
          <p:cNvSpPr>
            <a:spLocks noGrp="1"/>
          </p:cNvSpPr>
          <p:nvPr>
            <p:ph type="sldNum" sz="quarter" idx="10"/>
          </p:nvPr>
        </p:nvSpPr>
        <p:spPr/>
        <p:txBody>
          <a:bodyPr/>
          <a:lstStyle/>
          <a:p>
            <a:fld id="{DB39E940-AA86-4A31-9AEB-104F9633BD52}" type="slidenum">
              <a:rPr lang="en-US" smtClean="0"/>
              <a:t>38</a:t>
            </a:fld>
            <a:endParaRPr lang="en-US" dirty="0"/>
          </a:p>
        </p:txBody>
      </p:sp>
    </p:spTree>
    <p:extLst>
      <p:ext uri="{BB962C8B-B14F-4D97-AF65-F5344CB8AC3E}">
        <p14:creationId xmlns:p14="http://schemas.microsoft.com/office/powerpoint/2010/main" val="3139576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look at the materials for the workshop. You can see in the middle that we use a discovery-based learning map. This creates an intensely interactive, discovery-based process. We add to that video, all kinds of interactive experiences, and it really is an unbelievable learning opportunity. But the most important things is you come away with a deliverable…a complete i4P plan…and you move into  stage 3 for the next 60 to 90 days. Slide   (for meaningful and sustainable change) </a:t>
            </a:r>
          </a:p>
        </p:txBody>
      </p:sp>
      <p:sp>
        <p:nvSpPr>
          <p:cNvPr id="4" name="Slide Number Placeholder 3"/>
          <p:cNvSpPr>
            <a:spLocks noGrp="1"/>
          </p:cNvSpPr>
          <p:nvPr>
            <p:ph type="sldNum" sz="quarter" idx="10"/>
          </p:nvPr>
        </p:nvSpPr>
        <p:spPr/>
        <p:txBody>
          <a:bodyPr/>
          <a:lstStyle/>
          <a:p>
            <a:fld id="{DB39E940-AA86-4A31-9AEB-104F9633BD52}" type="slidenum">
              <a:rPr lang="en-US" smtClean="0"/>
              <a:t>39</a:t>
            </a:fld>
            <a:endParaRPr lang="en-US" dirty="0"/>
          </a:p>
        </p:txBody>
      </p:sp>
    </p:spTree>
    <p:extLst>
      <p:ext uri="{BB962C8B-B14F-4D97-AF65-F5344CB8AC3E}">
        <p14:creationId xmlns:p14="http://schemas.microsoft.com/office/powerpoint/2010/main" val="61445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4</a:t>
            </a:fld>
            <a:endParaRPr lang="en-US" altLang="en-US" sz="1200" dirty="0"/>
          </a:p>
        </p:txBody>
      </p:sp>
    </p:spTree>
    <p:extLst>
      <p:ext uri="{BB962C8B-B14F-4D97-AF65-F5344CB8AC3E}">
        <p14:creationId xmlns:p14="http://schemas.microsoft.com/office/powerpoint/2010/main" val="4066970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So let me conclude with what we call the iron law of sustainable behavioral change. Here is what we’ve learned based on our accumulated client experience, based on comprehensive review of the practitioner and empirical research. Sustainable behavioral change (and I just want you to think about this individually)…sustainable behavioral change is based on a transfer of ownership to the individual.  For example, today is the 2</a:t>
            </a:r>
            <a:r>
              <a:rPr lang="en-US" sz="1200" i="0" kern="1200" baseline="30000" dirty="0">
                <a:solidFill>
                  <a:schemeClr val="tx1"/>
                </a:solidFill>
                <a:effectLst/>
                <a:latin typeface="+mn-lt"/>
                <a:ea typeface="+mn-ea"/>
                <a:cs typeface="+mn-cs"/>
              </a:rPr>
              <a:t>nd</a:t>
            </a:r>
            <a:r>
              <a:rPr lang="en-US" sz="1200" i="0" kern="1200" dirty="0">
                <a:solidFill>
                  <a:schemeClr val="tx1"/>
                </a:solidFill>
                <a:effectLst/>
                <a:latin typeface="+mn-lt"/>
                <a:ea typeface="+mn-ea"/>
                <a:cs typeface="+mn-cs"/>
              </a:rPr>
              <a:t> of March, las week, if you when to the gym it was hard to find a spin bike, if you go back in two weeks, what you you see? Lost of empty bikes. This gets to the point. Unless there is a transfer of ownership to the individual, all bets are off. This is true organizationally. You may be blessed with money, support, and training, a great boss, great peers…all of that. Those things are what we consider, in our business, scaffolding – or secondary support. And so in order to really move the needle and make the gains you really want and need, you have to transfer ownership to the individual. So the entire design of BlueEQ has been done with this in mind. Because, otherwise it is a transitory experience, and we experience that Regression to the Mean…and that’s the enemy. That’s what we’re trying to overcome. We know that the impact and the potential impact of EI is massive because it does create PS, and that does lead to Career and /business impact. So the idea, the goal, the intent is to do everything in our power to equip and empower the individual to take that ownership and make the gains.  Slide. (So with that, we’d like all of you an opportunity to take the full version of the BlueEQ self-assessment (pay for it 140.00 reduced to 99 for these listeners …Veronica</a:t>
            </a:r>
          </a:p>
          <a:p>
            <a:endParaRPr lang="en-US" sz="1200" i="0" kern="1200" dirty="0">
              <a:solidFill>
                <a:schemeClr val="tx1"/>
              </a:solidFill>
              <a:effectLst/>
              <a:latin typeface="+mn-lt"/>
              <a:ea typeface="+mn-ea"/>
              <a:cs typeface="+mn-cs"/>
            </a:endParaRPr>
          </a:p>
          <a:p>
            <a:endParaRPr lang="en-US" sz="1200" i="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most important factor is personal commitment, or what we call a transfer of ownership to the individual. You have to own it. If you don’t own it, all the other support and resources won’t make it happen. Positive behavioral change literally depends on the personal ownership. I want to emphasize that because the process that we are going to go through in the next module to help us increase our emotional intelligence is based on this basic principle—”The individual owns his or her professional development.”</a:t>
            </a:r>
            <a:endParaRPr lang="en-US" sz="1200" kern="1200" dirty="0">
              <a:solidFill>
                <a:schemeClr val="tx1"/>
              </a:solidFill>
              <a:effectLst/>
              <a:latin typeface="+mn-lt"/>
              <a:ea typeface="+mn-ea"/>
              <a:cs typeface="+mn-cs"/>
            </a:endParaRPr>
          </a:p>
          <a:p>
            <a:endParaRPr lang="en-US" dirty="0"/>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Throughout the course of your professional life, there will most likely be times when the organization will support you. There will probably also be times when you get much support. Your ability to move forward, progress, and develop can’t be dependent on the organization giving you support. That makes no sense. You have to own it from beginning to end.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Who can tell me Gandhi’s most famous statement about change? (Be the change you wish to see in the world.)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may have heard that statement many times. It may sound cliché at this point. But it’s still true.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Can you think of a hard behavioral change that you have made and been able to sustain? How did you do 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 responses.)</a:t>
            </a:r>
          </a:p>
          <a:p>
            <a:endParaRPr lang="en-US" dirty="0"/>
          </a:p>
        </p:txBody>
      </p:sp>
      <p:sp>
        <p:nvSpPr>
          <p:cNvPr id="4" name="Slide Number Placeholder 3"/>
          <p:cNvSpPr>
            <a:spLocks noGrp="1"/>
          </p:cNvSpPr>
          <p:nvPr>
            <p:ph type="sldNum" sz="quarter" idx="10"/>
          </p:nvPr>
        </p:nvSpPr>
        <p:spPr/>
        <p:txBody>
          <a:bodyPr/>
          <a:lstStyle/>
          <a:p>
            <a:fld id="{DB39E940-AA86-4A31-9AEB-104F9633BD52}" type="slidenum">
              <a:rPr lang="en-US" smtClean="0"/>
              <a:t>40</a:t>
            </a:fld>
            <a:endParaRPr lang="en-US" dirty="0"/>
          </a:p>
        </p:txBody>
      </p:sp>
    </p:spTree>
    <p:extLst>
      <p:ext uri="{BB962C8B-B14F-4D97-AF65-F5344CB8AC3E}">
        <p14:creationId xmlns:p14="http://schemas.microsoft.com/office/powerpoint/2010/main" val="4274977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us, and we’ll send  you a code to take the BlueEQ assessment.</a:t>
            </a:r>
          </a:p>
        </p:txBody>
      </p:sp>
      <p:sp>
        <p:nvSpPr>
          <p:cNvPr id="4" name="Slide Number Placeholder 3"/>
          <p:cNvSpPr>
            <a:spLocks noGrp="1"/>
          </p:cNvSpPr>
          <p:nvPr>
            <p:ph type="sldNum" sz="quarter" idx="10"/>
          </p:nvPr>
        </p:nvSpPr>
        <p:spPr/>
        <p:txBody>
          <a:bodyPr/>
          <a:lstStyle/>
          <a:p>
            <a:fld id="{DB39E940-AA86-4A31-9AEB-104F9633BD52}" type="slidenum">
              <a:rPr lang="en-US" smtClean="0"/>
              <a:t>41</a:t>
            </a:fld>
            <a:endParaRPr lang="en-US" dirty="0"/>
          </a:p>
        </p:txBody>
      </p:sp>
    </p:spTree>
    <p:extLst>
      <p:ext uri="{BB962C8B-B14F-4D97-AF65-F5344CB8AC3E}">
        <p14:creationId xmlns:p14="http://schemas.microsoft.com/office/powerpoint/2010/main" val="190400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652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172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87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39D09E4C-6E37-4356-8364-1BDFAE3B966D}" type="slidenum">
              <a:rPr lang="en-US" altLang="en-US" sz="1200" smtClean="0"/>
              <a:pPr/>
              <a:t>8</a:t>
            </a:fld>
            <a:endParaRPr lang="en-US" altLang="en-US" sz="1200" dirty="0"/>
          </a:p>
        </p:txBody>
      </p:sp>
    </p:spTree>
    <p:extLst>
      <p:ext uri="{BB962C8B-B14F-4D97-AF65-F5344CB8AC3E}">
        <p14:creationId xmlns:p14="http://schemas.microsoft.com/office/powerpoint/2010/main" val="419304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98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1" y="6356352"/>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289253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1" y="6356352"/>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362690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1" y="6356352"/>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209199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18" name="Title Placeholder 1"/>
          <p:cNvSpPr>
            <a:spLocks noGrp="1"/>
          </p:cNvSpPr>
          <p:nvPr>
            <p:ph type="title"/>
          </p:nvPr>
        </p:nvSpPr>
        <p:spPr bwMode="gray">
          <a:xfrm>
            <a:off x="415065" y="36014"/>
            <a:ext cx="8222523" cy="1143000"/>
          </a:xfrm>
          <a:prstGeom prst="rect">
            <a:avLst/>
          </a:prstGeom>
        </p:spPr>
        <p:txBody>
          <a:bodyPr vert="horz" lIns="91440" tIns="45720" rIns="91440" bIns="45720" rtlCol="0" anchor="b" anchorCtr="0">
            <a:noAutofit/>
          </a:bodyPr>
          <a:lstStyle>
            <a:lvl1pPr>
              <a:defRPr>
                <a:solidFill>
                  <a:srgbClr val="000000"/>
                </a:solidFill>
              </a:defRPr>
            </a:lvl1pPr>
          </a:lstStyle>
          <a:p>
            <a:endParaRPr lang="en-US" dirty="0"/>
          </a:p>
        </p:txBody>
      </p:sp>
      <p:sp>
        <p:nvSpPr>
          <p:cNvPr id="7" name="Text Placeholder 2"/>
          <p:cNvSpPr>
            <a:spLocks noGrp="1"/>
          </p:cNvSpPr>
          <p:nvPr>
            <p:ph type="body" idx="1" hasCustomPrompt="1"/>
          </p:nvPr>
        </p:nvSpPr>
        <p:spPr bwMode="gray">
          <a:xfrm>
            <a:off x="504433" y="1478945"/>
            <a:ext cx="437559" cy="535492"/>
          </a:xfrm>
          <a:solidFill>
            <a:schemeClr val="accent2"/>
          </a:solidFill>
        </p:spPr>
        <p:txBody>
          <a:bodyPr anchor="ctr">
            <a:noAutofit/>
          </a:bodyPr>
          <a:lstStyle>
            <a:lvl1pPr marL="0" indent="0" algn="ctr">
              <a:buNone/>
              <a:defRPr sz="27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1</a:t>
            </a:r>
          </a:p>
        </p:txBody>
      </p:sp>
      <p:sp>
        <p:nvSpPr>
          <p:cNvPr id="8" name="Text Placeholder 2"/>
          <p:cNvSpPr>
            <a:spLocks noGrp="1"/>
          </p:cNvSpPr>
          <p:nvPr>
            <p:ph type="body" idx="10" hasCustomPrompt="1"/>
          </p:nvPr>
        </p:nvSpPr>
        <p:spPr bwMode="gray">
          <a:xfrm>
            <a:off x="504433" y="2283102"/>
            <a:ext cx="437559" cy="535492"/>
          </a:xfrm>
          <a:solidFill>
            <a:schemeClr val="accent2"/>
          </a:solidFill>
        </p:spPr>
        <p:txBody>
          <a:bodyPr anchor="ctr">
            <a:noAutofit/>
          </a:bodyPr>
          <a:lstStyle>
            <a:lvl1pPr marL="0" indent="0" algn="ctr">
              <a:buNone/>
              <a:defRPr sz="27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2</a:t>
            </a:r>
          </a:p>
        </p:txBody>
      </p:sp>
      <p:sp>
        <p:nvSpPr>
          <p:cNvPr id="10" name="Text Placeholder 2"/>
          <p:cNvSpPr>
            <a:spLocks noGrp="1"/>
          </p:cNvSpPr>
          <p:nvPr>
            <p:ph type="body" idx="11" hasCustomPrompt="1"/>
          </p:nvPr>
        </p:nvSpPr>
        <p:spPr bwMode="gray">
          <a:xfrm>
            <a:off x="504433" y="3087258"/>
            <a:ext cx="437559" cy="535492"/>
          </a:xfrm>
          <a:solidFill>
            <a:schemeClr val="accent2"/>
          </a:solidFill>
        </p:spPr>
        <p:txBody>
          <a:bodyPr anchor="ctr">
            <a:noAutofit/>
          </a:bodyPr>
          <a:lstStyle>
            <a:lvl1pPr marL="0" indent="0" algn="ctr">
              <a:buNone/>
              <a:defRPr sz="27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3</a:t>
            </a:r>
          </a:p>
        </p:txBody>
      </p:sp>
      <p:sp>
        <p:nvSpPr>
          <p:cNvPr id="11" name="Text Placeholder 2"/>
          <p:cNvSpPr>
            <a:spLocks noGrp="1"/>
          </p:cNvSpPr>
          <p:nvPr>
            <p:ph type="body" idx="12" hasCustomPrompt="1"/>
          </p:nvPr>
        </p:nvSpPr>
        <p:spPr bwMode="gray">
          <a:xfrm>
            <a:off x="504433" y="3891416"/>
            <a:ext cx="437559" cy="535492"/>
          </a:xfrm>
          <a:solidFill>
            <a:schemeClr val="accent2"/>
          </a:solidFill>
        </p:spPr>
        <p:txBody>
          <a:bodyPr anchor="ctr">
            <a:noAutofit/>
          </a:bodyPr>
          <a:lstStyle>
            <a:lvl1pPr marL="0" indent="0" algn="ctr">
              <a:buNone/>
              <a:defRPr sz="27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4</a:t>
            </a:r>
          </a:p>
        </p:txBody>
      </p:sp>
      <p:sp>
        <p:nvSpPr>
          <p:cNvPr id="12" name="Text Placeholder 2"/>
          <p:cNvSpPr>
            <a:spLocks noGrp="1"/>
          </p:cNvSpPr>
          <p:nvPr>
            <p:ph type="body" idx="13" hasCustomPrompt="1"/>
          </p:nvPr>
        </p:nvSpPr>
        <p:spPr bwMode="gray">
          <a:xfrm>
            <a:off x="504433" y="4695573"/>
            <a:ext cx="437559" cy="535492"/>
          </a:xfrm>
          <a:solidFill>
            <a:schemeClr val="accent2"/>
          </a:solidFill>
        </p:spPr>
        <p:txBody>
          <a:bodyPr anchor="ctr">
            <a:noAutofit/>
          </a:bodyPr>
          <a:lstStyle>
            <a:lvl1pPr marL="0" indent="0" algn="ctr">
              <a:buNone/>
              <a:defRPr sz="27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5</a:t>
            </a:r>
          </a:p>
        </p:txBody>
      </p:sp>
      <p:sp>
        <p:nvSpPr>
          <p:cNvPr id="13" name="Text Placeholder 2"/>
          <p:cNvSpPr>
            <a:spLocks noGrp="1"/>
          </p:cNvSpPr>
          <p:nvPr>
            <p:ph type="body" idx="14" hasCustomPrompt="1"/>
          </p:nvPr>
        </p:nvSpPr>
        <p:spPr bwMode="gray">
          <a:xfrm>
            <a:off x="504433" y="5499729"/>
            <a:ext cx="437559" cy="535492"/>
          </a:xfrm>
          <a:solidFill>
            <a:schemeClr val="accent2"/>
          </a:solidFill>
        </p:spPr>
        <p:txBody>
          <a:bodyPr anchor="ctr">
            <a:noAutofit/>
          </a:bodyPr>
          <a:lstStyle>
            <a:lvl1pPr marL="0" indent="0" algn="ctr">
              <a:buNone/>
              <a:defRPr sz="27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6</a:t>
            </a:r>
          </a:p>
        </p:txBody>
      </p:sp>
      <p:sp>
        <p:nvSpPr>
          <p:cNvPr id="14" name="Text Placeholder 2"/>
          <p:cNvSpPr>
            <a:spLocks noGrp="1"/>
          </p:cNvSpPr>
          <p:nvPr>
            <p:ph type="body" idx="15"/>
          </p:nvPr>
        </p:nvSpPr>
        <p:spPr bwMode="gray">
          <a:xfrm>
            <a:off x="1149908" y="1426635"/>
            <a:ext cx="7480800" cy="640115"/>
          </a:xfrm>
        </p:spPr>
        <p:txBody>
          <a:bodyPr anchor="ctr">
            <a:noAutofit/>
          </a:bodyPr>
          <a:lstStyle>
            <a:lvl1pPr marL="0" indent="0">
              <a:buNone/>
              <a:defRPr sz="15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15" name="Text Placeholder 2"/>
          <p:cNvSpPr>
            <a:spLocks noGrp="1"/>
          </p:cNvSpPr>
          <p:nvPr>
            <p:ph type="body" idx="16"/>
          </p:nvPr>
        </p:nvSpPr>
        <p:spPr bwMode="gray">
          <a:xfrm>
            <a:off x="1149908" y="2230792"/>
            <a:ext cx="7480800" cy="640115"/>
          </a:xfrm>
        </p:spPr>
        <p:txBody>
          <a:bodyPr anchor="ctr">
            <a:noAutofit/>
          </a:bodyPr>
          <a:lstStyle>
            <a:lvl1pPr marL="0" indent="0">
              <a:buNone/>
              <a:defRPr sz="15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16" name="Text Placeholder 2"/>
          <p:cNvSpPr>
            <a:spLocks noGrp="1"/>
          </p:cNvSpPr>
          <p:nvPr>
            <p:ph type="body" idx="17"/>
          </p:nvPr>
        </p:nvSpPr>
        <p:spPr bwMode="gray">
          <a:xfrm>
            <a:off x="1149908" y="3034949"/>
            <a:ext cx="7480800" cy="640115"/>
          </a:xfrm>
        </p:spPr>
        <p:txBody>
          <a:bodyPr anchor="ctr">
            <a:noAutofit/>
          </a:bodyPr>
          <a:lstStyle>
            <a:lvl1pPr marL="0" indent="0">
              <a:buNone/>
              <a:defRPr sz="15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19" name="Text Placeholder 2"/>
          <p:cNvSpPr>
            <a:spLocks noGrp="1"/>
          </p:cNvSpPr>
          <p:nvPr>
            <p:ph type="body" idx="18"/>
          </p:nvPr>
        </p:nvSpPr>
        <p:spPr bwMode="gray">
          <a:xfrm>
            <a:off x="1149908" y="3839106"/>
            <a:ext cx="7480800" cy="640115"/>
          </a:xfrm>
        </p:spPr>
        <p:txBody>
          <a:bodyPr anchor="ctr">
            <a:noAutofit/>
          </a:bodyPr>
          <a:lstStyle>
            <a:lvl1pPr marL="0" indent="0">
              <a:buNone/>
              <a:defRPr sz="15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20" name="Text Placeholder 2"/>
          <p:cNvSpPr>
            <a:spLocks noGrp="1"/>
          </p:cNvSpPr>
          <p:nvPr>
            <p:ph type="body" idx="19"/>
          </p:nvPr>
        </p:nvSpPr>
        <p:spPr bwMode="gray">
          <a:xfrm>
            <a:off x="1149908" y="4643263"/>
            <a:ext cx="7480800" cy="640115"/>
          </a:xfrm>
        </p:spPr>
        <p:txBody>
          <a:bodyPr anchor="ctr">
            <a:noAutofit/>
          </a:bodyPr>
          <a:lstStyle>
            <a:lvl1pPr marL="0" indent="0">
              <a:buNone/>
              <a:defRPr sz="15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21" name="Text Placeholder 2"/>
          <p:cNvSpPr>
            <a:spLocks noGrp="1"/>
          </p:cNvSpPr>
          <p:nvPr>
            <p:ph type="body" idx="20"/>
          </p:nvPr>
        </p:nvSpPr>
        <p:spPr bwMode="gray">
          <a:xfrm>
            <a:off x="1149908" y="5447420"/>
            <a:ext cx="7480800" cy="640115"/>
          </a:xfrm>
        </p:spPr>
        <p:txBody>
          <a:bodyPr anchor="ctr">
            <a:noAutofit/>
          </a:bodyPr>
          <a:lstStyle>
            <a:lvl1pPr marL="0" indent="0">
              <a:buNone/>
              <a:defRPr sz="15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Tree>
    <p:extLst>
      <p:ext uri="{BB962C8B-B14F-4D97-AF65-F5344CB8AC3E}">
        <p14:creationId xmlns:p14="http://schemas.microsoft.com/office/powerpoint/2010/main" val="326175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itle Placeholder 1"/>
          <p:cNvSpPr>
            <a:spLocks noGrp="1"/>
          </p:cNvSpPr>
          <p:nvPr>
            <p:ph type="title"/>
          </p:nvPr>
        </p:nvSpPr>
        <p:spPr bwMode="gray">
          <a:xfrm>
            <a:off x="415065" y="36014"/>
            <a:ext cx="8222523" cy="1143000"/>
          </a:xfrm>
          <a:prstGeom prst="rect">
            <a:avLst/>
          </a:prstGeom>
        </p:spPr>
        <p:txBody>
          <a:bodyPr vert="horz" lIns="91440" tIns="45720" rIns="91440" bIns="45720" rtlCol="0" anchor="b" anchorCtr="0">
            <a:noAutofit/>
          </a:bodyPr>
          <a:lstStyle>
            <a:lvl1pPr>
              <a:defRPr>
                <a:solidFill>
                  <a:srgbClr val="000000"/>
                </a:solidFill>
              </a:defRPr>
            </a:lvl1pPr>
          </a:lstStyle>
          <a:p>
            <a:endParaRPr lang="en-US" dirty="0"/>
          </a:p>
        </p:txBody>
      </p:sp>
      <p:sp>
        <p:nvSpPr>
          <p:cNvPr id="7" name="Text Placeholder 2"/>
          <p:cNvSpPr>
            <a:spLocks noGrp="1"/>
          </p:cNvSpPr>
          <p:nvPr>
            <p:ph type="body" idx="1" hasCustomPrompt="1"/>
          </p:nvPr>
        </p:nvSpPr>
        <p:spPr bwMode="gray">
          <a:xfrm>
            <a:off x="504431" y="1764255"/>
            <a:ext cx="603597" cy="738692"/>
          </a:xfrm>
          <a:solidFill>
            <a:schemeClr val="accent2"/>
          </a:solidFill>
        </p:spPr>
        <p:txBody>
          <a:bodyPr anchor="ctr">
            <a:noAutofit/>
          </a:bodyPr>
          <a:lstStyle>
            <a:lvl1pPr marL="0" indent="0" algn="ctr">
              <a:buNone/>
              <a:defRPr sz="30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1</a:t>
            </a:r>
          </a:p>
        </p:txBody>
      </p:sp>
      <p:sp>
        <p:nvSpPr>
          <p:cNvPr id="8" name="Text Placeholder 2"/>
          <p:cNvSpPr>
            <a:spLocks noGrp="1"/>
          </p:cNvSpPr>
          <p:nvPr>
            <p:ph type="body" idx="10" hasCustomPrompt="1"/>
          </p:nvPr>
        </p:nvSpPr>
        <p:spPr bwMode="gray">
          <a:xfrm>
            <a:off x="504431" y="3165580"/>
            <a:ext cx="603597" cy="738692"/>
          </a:xfrm>
          <a:solidFill>
            <a:schemeClr val="accent2"/>
          </a:solidFill>
        </p:spPr>
        <p:txBody>
          <a:bodyPr anchor="ctr">
            <a:noAutofit/>
          </a:bodyPr>
          <a:lstStyle>
            <a:lvl1pPr marL="0" indent="0" algn="ctr">
              <a:buNone/>
              <a:defRPr sz="30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2</a:t>
            </a:r>
          </a:p>
        </p:txBody>
      </p:sp>
      <p:sp>
        <p:nvSpPr>
          <p:cNvPr id="10" name="Text Placeholder 2"/>
          <p:cNvSpPr>
            <a:spLocks noGrp="1"/>
          </p:cNvSpPr>
          <p:nvPr>
            <p:ph type="body" idx="11" hasCustomPrompt="1"/>
          </p:nvPr>
        </p:nvSpPr>
        <p:spPr bwMode="gray">
          <a:xfrm>
            <a:off x="504431" y="4583655"/>
            <a:ext cx="603597" cy="738692"/>
          </a:xfrm>
          <a:solidFill>
            <a:schemeClr val="accent2"/>
          </a:solidFill>
        </p:spPr>
        <p:txBody>
          <a:bodyPr anchor="ctr">
            <a:noAutofit/>
          </a:bodyPr>
          <a:lstStyle>
            <a:lvl1pPr marL="0" indent="0" algn="ctr">
              <a:buNone/>
              <a:defRPr sz="30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3</a:t>
            </a:r>
          </a:p>
        </p:txBody>
      </p:sp>
      <p:sp>
        <p:nvSpPr>
          <p:cNvPr id="11" name="Text Placeholder 2"/>
          <p:cNvSpPr>
            <a:spLocks noGrp="1"/>
          </p:cNvSpPr>
          <p:nvPr>
            <p:ph type="body" idx="12" hasCustomPrompt="1"/>
          </p:nvPr>
        </p:nvSpPr>
        <p:spPr bwMode="gray">
          <a:xfrm>
            <a:off x="4555862" y="1764255"/>
            <a:ext cx="603597" cy="738692"/>
          </a:xfrm>
          <a:solidFill>
            <a:schemeClr val="accent2"/>
          </a:solidFill>
        </p:spPr>
        <p:txBody>
          <a:bodyPr anchor="ctr">
            <a:noAutofit/>
          </a:bodyPr>
          <a:lstStyle>
            <a:lvl1pPr marL="0" indent="0" algn="ctr">
              <a:buNone/>
              <a:defRPr sz="30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4</a:t>
            </a:r>
          </a:p>
        </p:txBody>
      </p:sp>
      <p:sp>
        <p:nvSpPr>
          <p:cNvPr id="12" name="Text Placeholder 2"/>
          <p:cNvSpPr>
            <a:spLocks noGrp="1"/>
          </p:cNvSpPr>
          <p:nvPr>
            <p:ph type="body" idx="13" hasCustomPrompt="1"/>
          </p:nvPr>
        </p:nvSpPr>
        <p:spPr bwMode="gray">
          <a:xfrm>
            <a:off x="4555862" y="3175630"/>
            <a:ext cx="603597" cy="738692"/>
          </a:xfrm>
          <a:solidFill>
            <a:schemeClr val="accent2"/>
          </a:solidFill>
        </p:spPr>
        <p:txBody>
          <a:bodyPr anchor="ctr">
            <a:noAutofit/>
          </a:bodyPr>
          <a:lstStyle>
            <a:lvl1pPr marL="0" indent="0" algn="ctr">
              <a:buNone/>
              <a:defRPr sz="30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5</a:t>
            </a:r>
          </a:p>
        </p:txBody>
      </p:sp>
      <p:sp>
        <p:nvSpPr>
          <p:cNvPr id="13" name="Text Placeholder 2"/>
          <p:cNvSpPr>
            <a:spLocks noGrp="1"/>
          </p:cNvSpPr>
          <p:nvPr>
            <p:ph type="body" idx="14" hasCustomPrompt="1"/>
          </p:nvPr>
        </p:nvSpPr>
        <p:spPr bwMode="gray">
          <a:xfrm>
            <a:off x="4555862" y="4583655"/>
            <a:ext cx="603597" cy="738692"/>
          </a:xfrm>
          <a:solidFill>
            <a:schemeClr val="accent2"/>
          </a:solidFill>
        </p:spPr>
        <p:txBody>
          <a:bodyPr anchor="ctr">
            <a:noAutofit/>
          </a:bodyPr>
          <a:lstStyle>
            <a:lvl1pPr marL="0" indent="0" algn="ctr">
              <a:buNone/>
              <a:defRPr sz="3001" b="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6</a:t>
            </a:r>
          </a:p>
        </p:txBody>
      </p:sp>
      <p:sp>
        <p:nvSpPr>
          <p:cNvPr id="14" name="Text Placeholder 2"/>
          <p:cNvSpPr>
            <a:spLocks noGrp="1"/>
          </p:cNvSpPr>
          <p:nvPr>
            <p:ph type="body" idx="15"/>
          </p:nvPr>
        </p:nvSpPr>
        <p:spPr bwMode="gray">
          <a:xfrm>
            <a:off x="1263977" y="1676400"/>
            <a:ext cx="2852228" cy="914400"/>
          </a:xfrm>
        </p:spPr>
        <p:txBody>
          <a:bodyPr anchor="ctr">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15" name="Text Placeholder 2"/>
          <p:cNvSpPr>
            <a:spLocks noGrp="1"/>
          </p:cNvSpPr>
          <p:nvPr>
            <p:ph type="body" idx="16"/>
          </p:nvPr>
        </p:nvSpPr>
        <p:spPr bwMode="gray">
          <a:xfrm>
            <a:off x="1263977" y="3086100"/>
            <a:ext cx="2852228" cy="914400"/>
          </a:xfrm>
        </p:spPr>
        <p:txBody>
          <a:bodyPr anchor="ctr">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16" name="Text Placeholder 2"/>
          <p:cNvSpPr>
            <a:spLocks noGrp="1"/>
          </p:cNvSpPr>
          <p:nvPr>
            <p:ph type="body" idx="17"/>
          </p:nvPr>
        </p:nvSpPr>
        <p:spPr bwMode="gray">
          <a:xfrm>
            <a:off x="1263977" y="4495800"/>
            <a:ext cx="2852228" cy="914400"/>
          </a:xfrm>
        </p:spPr>
        <p:txBody>
          <a:bodyPr anchor="ctr">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19" name="Text Placeholder 2"/>
          <p:cNvSpPr>
            <a:spLocks noGrp="1"/>
          </p:cNvSpPr>
          <p:nvPr>
            <p:ph type="body" idx="18"/>
          </p:nvPr>
        </p:nvSpPr>
        <p:spPr bwMode="gray">
          <a:xfrm>
            <a:off x="5322945" y="1676400"/>
            <a:ext cx="2852228" cy="914400"/>
          </a:xfrm>
        </p:spPr>
        <p:txBody>
          <a:bodyPr anchor="ctr">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20" name="Text Placeholder 2"/>
          <p:cNvSpPr>
            <a:spLocks noGrp="1"/>
          </p:cNvSpPr>
          <p:nvPr>
            <p:ph type="body" idx="19"/>
          </p:nvPr>
        </p:nvSpPr>
        <p:spPr bwMode="gray">
          <a:xfrm>
            <a:off x="5322945" y="3086100"/>
            <a:ext cx="2852228" cy="914400"/>
          </a:xfrm>
        </p:spPr>
        <p:txBody>
          <a:bodyPr anchor="ctr">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
        <p:nvSpPr>
          <p:cNvPr id="21" name="Text Placeholder 2"/>
          <p:cNvSpPr>
            <a:spLocks noGrp="1"/>
          </p:cNvSpPr>
          <p:nvPr>
            <p:ph type="body" idx="20"/>
          </p:nvPr>
        </p:nvSpPr>
        <p:spPr bwMode="gray">
          <a:xfrm>
            <a:off x="5322945" y="4495800"/>
            <a:ext cx="2852228" cy="914400"/>
          </a:xfrm>
        </p:spPr>
        <p:txBody>
          <a:bodyPr anchor="ctr">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r>
              <a:rPr lang="en-US" dirty="0"/>
              <a:t>Click to edit Master text styles</a:t>
            </a:r>
          </a:p>
        </p:txBody>
      </p:sp>
    </p:spTree>
    <p:extLst>
      <p:ext uri="{BB962C8B-B14F-4D97-AF65-F5344CB8AC3E}">
        <p14:creationId xmlns:p14="http://schemas.microsoft.com/office/powerpoint/2010/main" val="297869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bwMode="gray">
          <a:xfrm>
            <a:off x="415105" y="1828800"/>
            <a:ext cx="8231744" cy="4343400"/>
          </a:xfrm>
        </p:spPr>
        <p:txBody>
          <a:bodyPr vert="horz" lIns="91440" tIns="45720" rIns="91440" bIns="45720" rtlCol="0">
            <a:noAutofit/>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en-US" dirty="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
          </p:nvPr>
        </p:nvSpPr>
        <p:spPr bwMode="gray">
          <a:xfrm>
            <a:off x="415104" y="1175274"/>
            <a:ext cx="8215603" cy="639762"/>
          </a:xfrm>
        </p:spPr>
        <p:txBody>
          <a:bodyPr tIns="0" anchor="t" anchorCtr="0">
            <a:noAutofit/>
          </a:bodyPr>
          <a:lstStyle>
            <a:lvl1pPr marL="0" indent="0">
              <a:lnSpc>
                <a:spcPct val="85000"/>
              </a:lnSpc>
              <a:buNone/>
              <a:defRPr sz="2101" b="0">
                <a:solidFill>
                  <a:schemeClr val="accent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18" name="Title Placeholder 1"/>
          <p:cNvSpPr>
            <a:spLocks noGrp="1"/>
          </p:cNvSpPr>
          <p:nvPr>
            <p:ph type="title"/>
          </p:nvPr>
        </p:nvSpPr>
        <p:spPr bwMode="gray">
          <a:xfrm>
            <a:off x="415065" y="36014"/>
            <a:ext cx="8222523" cy="1143000"/>
          </a:xfrm>
          <a:prstGeom prst="rect">
            <a:avLst/>
          </a:prstGeom>
        </p:spPr>
        <p:txBody>
          <a:bodyPr vert="horz" lIns="91440" tIns="45720" rIns="91440" bIns="45720" rtlCol="0" anchor="b" anchorCtr="0">
            <a:noAutofit/>
          </a:bodyPr>
          <a:lstStyle>
            <a:lvl1pPr>
              <a:defRPr>
                <a:solidFill>
                  <a:srgbClr val="000000"/>
                </a:solidFill>
              </a:defRPr>
            </a:lvl1pPr>
          </a:lstStyle>
          <a:p>
            <a:endParaRPr lang="en-US" dirty="0"/>
          </a:p>
        </p:txBody>
      </p:sp>
    </p:spTree>
    <p:extLst>
      <p:ext uri="{BB962C8B-B14F-4D97-AF65-F5344CB8AC3E}">
        <p14:creationId xmlns:p14="http://schemas.microsoft.com/office/powerpoint/2010/main" val="6971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Column Conten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bwMode="gray">
          <a:xfrm>
            <a:off x="415105" y="1828800"/>
            <a:ext cx="4099731" cy="4343400"/>
          </a:xfrm>
        </p:spPr>
        <p:txBody>
          <a:bodyPr vert="horz" lIns="91440" tIns="45720" rIns="91440" bIns="45720" rtlCol="0">
            <a:noAutofit/>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en-US" dirty="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
          </p:nvPr>
        </p:nvSpPr>
        <p:spPr bwMode="gray">
          <a:xfrm>
            <a:off x="415104" y="1175274"/>
            <a:ext cx="8215603" cy="639762"/>
          </a:xfrm>
        </p:spPr>
        <p:txBody>
          <a:bodyPr tIns="0" anchor="t" anchorCtr="0">
            <a:noAutofit/>
          </a:bodyPr>
          <a:lstStyle>
            <a:lvl1pPr marL="0" indent="0">
              <a:lnSpc>
                <a:spcPct val="85000"/>
              </a:lnSpc>
              <a:buNone/>
              <a:defRPr sz="2101" b="0">
                <a:solidFill>
                  <a:srgbClr val="FB4E16"/>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18" name="Title Placeholder 1"/>
          <p:cNvSpPr>
            <a:spLocks noGrp="1"/>
          </p:cNvSpPr>
          <p:nvPr>
            <p:ph type="title"/>
          </p:nvPr>
        </p:nvSpPr>
        <p:spPr bwMode="gray">
          <a:xfrm>
            <a:off x="415065" y="36014"/>
            <a:ext cx="8222523" cy="1143000"/>
          </a:xfrm>
          <a:prstGeom prst="rect">
            <a:avLst/>
          </a:prstGeom>
        </p:spPr>
        <p:txBody>
          <a:bodyPr vert="horz" lIns="91440" tIns="45720" rIns="91440" bIns="45720" rtlCol="0" anchor="b" anchorCtr="0">
            <a:noAutofit/>
          </a:bodyPr>
          <a:lstStyle>
            <a:lvl1pPr>
              <a:defRPr>
                <a:solidFill>
                  <a:srgbClr val="000000"/>
                </a:solidFill>
              </a:defRPr>
            </a:lvl1pPr>
          </a:lstStyle>
          <a:p>
            <a:endParaRPr lang="en-US" dirty="0"/>
          </a:p>
        </p:txBody>
      </p:sp>
      <p:sp>
        <p:nvSpPr>
          <p:cNvPr id="5" name="Text Placeholder 8"/>
          <p:cNvSpPr>
            <a:spLocks noGrp="1"/>
          </p:cNvSpPr>
          <p:nvPr>
            <p:ph type="body" sz="quarter" idx="11"/>
          </p:nvPr>
        </p:nvSpPr>
        <p:spPr bwMode="gray">
          <a:xfrm>
            <a:off x="4530977" y="1828800"/>
            <a:ext cx="4099731" cy="4343400"/>
          </a:xfrm>
        </p:spPr>
        <p:txBody>
          <a:bodyPr vert="horz" lIns="91440" tIns="45720" rIns="91440" bIns="45720" rtlCol="0">
            <a:noAutofit/>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en-US" dirty="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035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7" name="Text Placeholder 2"/>
          <p:cNvSpPr>
            <a:spLocks noGrp="1"/>
          </p:cNvSpPr>
          <p:nvPr>
            <p:ph type="body" idx="1"/>
          </p:nvPr>
        </p:nvSpPr>
        <p:spPr bwMode="gray">
          <a:xfrm>
            <a:off x="415104" y="1175274"/>
            <a:ext cx="8215603" cy="639762"/>
          </a:xfrm>
        </p:spPr>
        <p:txBody>
          <a:bodyPr tIns="0" anchor="t" anchorCtr="0">
            <a:noAutofit/>
          </a:bodyPr>
          <a:lstStyle>
            <a:lvl1pPr marL="0" indent="0">
              <a:lnSpc>
                <a:spcPct val="85000"/>
              </a:lnSpc>
              <a:buNone/>
              <a:defRPr sz="2101" b="0">
                <a:solidFill>
                  <a:srgbClr val="FB4E16"/>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18" name="Title Placeholder 1"/>
          <p:cNvSpPr>
            <a:spLocks noGrp="1"/>
          </p:cNvSpPr>
          <p:nvPr>
            <p:ph type="title"/>
          </p:nvPr>
        </p:nvSpPr>
        <p:spPr bwMode="gray">
          <a:xfrm>
            <a:off x="415065" y="36014"/>
            <a:ext cx="8222523" cy="1143000"/>
          </a:xfrm>
          <a:prstGeom prst="rect">
            <a:avLst/>
          </a:prstGeom>
        </p:spPr>
        <p:txBody>
          <a:bodyPr vert="horz" lIns="91440" tIns="45720" rIns="91440" bIns="45720" rtlCol="0" anchor="b" anchorCtr="0">
            <a:noAutofit/>
          </a:bodyPr>
          <a:lstStyle>
            <a:lvl1pPr>
              <a:defRPr>
                <a:solidFill>
                  <a:srgbClr val="000000"/>
                </a:solidFill>
              </a:defRPr>
            </a:lvl1pPr>
          </a:lstStyle>
          <a:p>
            <a:endParaRPr lang="en-US" dirty="0"/>
          </a:p>
        </p:txBody>
      </p:sp>
    </p:spTree>
    <p:extLst>
      <p:ext uri="{BB962C8B-B14F-4D97-AF65-F5344CB8AC3E}">
        <p14:creationId xmlns:p14="http://schemas.microsoft.com/office/powerpoint/2010/main" val="139281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7" name="Text Placeholder 2"/>
          <p:cNvSpPr>
            <a:spLocks noGrp="1"/>
          </p:cNvSpPr>
          <p:nvPr>
            <p:ph type="body" idx="1"/>
          </p:nvPr>
        </p:nvSpPr>
        <p:spPr bwMode="gray">
          <a:xfrm>
            <a:off x="415104" y="1175274"/>
            <a:ext cx="8215603" cy="639762"/>
          </a:xfrm>
        </p:spPr>
        <p:txBody>
          <a:bodyPr tIns="0" anchor="t" anchorCtr="0">
            <a:noAutofit/>
          </a:bodyPr>
          <a:lstStyle>
            <a:lvl1pPr marL="0" indent="0">
              <a:lnSpc>
                <a:spcPct val="85000"/>
              </a:lnSpc>
              <a:buNone/>
              <a:defRPr sz="2101" b="0">
                <a:solidFill>
                  <a:srgbClr val="FB4E16"/>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18" name="Title Placeholder 1"/>
          <p:cNvSpPr>
            <a:spLocks noGrp="1"/>
          </p:cNvSpPr>
          <p:nvPr>
            <p:ph type="title"/>
          </p:nvPr>
        </p:nvSpPr>
        <p:spPr bwMode="gray">
          <a:xfrm>
            <a:off x="415065" y="36014"/>
            <a:ext cx="8222523" cy="1143000"/>
          </a:xfrm>
          <a:prstGeom prst="rect">
            <a:avLst/>
          </a:prstGeom>
        </p:spPr>
        <p:txBody>
          <a:bodyPr vert="horz" lIns="91440" tIns="45720" rIns="91440" bIns="45720" rtlCol="0" anchor="b" anchorCtr="0">
            <a:noAutofit/>
          </a:bodyPr>
          <a:lstStyle/>
          <a:p>
            <a:endParaRPr lang="en-US" dirty="0"/>
          </a:p>
        </p:txBody>
      </p:sp>
      <p:sp>
        <p:nvSpPr>
          <p:cNvPr id="3" name="Chart Placeholder 2"/>
          <p:cNvSpPr>
            <a:spLocks noGrp="1"/>
          </p:cNvSpPr>
          <p:nvPr>
            <p:ph type="chart" sz="quarter" idx="10"/>
          </p:nvPr>
        </p:nvSpPr>
        <p:spPr>
          <a:xfrm>
            <a:off x="415072" y="2133600"/>
            <a:ext cx="8215641" cy="3810000"/>
          </a:xfrm>
        </p:spPr>
        <p:txBody>
          <a:bodyPr tIns="914400"/>
          <a:lstStyle>
            <a:lvl1pPr marL="0" indent="0" algn="ctr">
              <a:buNone/>
              <a:defRPr sz="1500"/>
            </a:lvl1pPr>
          </a:lstStyle>
          <a:p>
            <a:endParaRPr lang="en-US" dirty="0"/>
          </a:p>
        </p:txBody>
      </p:sp>
    </p:spTree>
    <p:extLst>
      <p:ext uri="{BB962C8B-B14F-4D97-AF65-F5344CB8AC3E}">
        <p14:creationId xmlns:p14="http://schemas.microsoft.com/office/powerpoint/2010/main" val="269335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grpSp>
        <p:nvGrpSpPr>
          <p:cNvPr id="3" name="Group 2"/>
          <p:cNvGrpSpPr/>
          <p:nvPr userDrawn="1"/>
        </p:nvGrpSpPr>
        <p:grpSpPr bwMode="gray">
          <a:xfrm>
            <a:off x="511874" y="1598096"/>
            <a:ext cx="2578921" cy="1286571"/>
            <a:chOff x="0" y="1814325"/>
            <a:chExt cx="4061155" cy="1519916"/>
          </a:xfrm>
        </p:grpSpPr>
        <p:sp>
          <p:nvSpPr>
            <p:cNvPr id="1027" name="Freeform 6"/>
            <p:cNvSpPr>
              <a:spLocks/>
            </p:cNvSpPr>
            <p:nvPr userDrawn="1"/>
          </p:nvSpPr>
          <p:spPr bwMode="gray">
            <a:xfrm>
              <a:off x="0"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28" name="Freeform 7"/>
            <p:cNvSpPr>
              <a:spLocks/>
            </p:cNvSpPr>
            <p:nvPr userDrawn="1"/>
          </p:nvSpPr>
          <p:spPr bwMode="gray">
            <a:xfrm>
              <a:off x="1560127"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1" y="85"/>
                    <a:pt x="394" y="261"/>
                    <a:pt x="394" y="480"/>
                  </a:cubicBezTo>
                  <a:cubicBezTo>
                    <a:pt x="0" y="480"/>
                    <a:pt x="0" y="480"/>
                    <a:pt x="0" y="480"/>
                  </a:cubicBezTo>
                  <a:cubicBezTo>
                    <a:pt x="0" y="299"/>
                    <a:pt x="60" y="133"/>
                    <a:pt x="162" y="0"/>
                  </a:cubicBezTo>
                  <a:lnTo>
                    <a:pt x="790" y="0"/>
                  </a:lnTo>
                  <a:close/>
                </a:path>
              </a:pathLst>
            </a:custGeom>
            <a:solidFill>
              <a:schemeClr val="accent1">
                <a:lumMod val="50000"/>
                <a:alpha val="21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29" name="Freeform 8"/>
            <p:cNvSpPr>
              <a:spLocks/>
            </p:cNvSpPr>
            <p:nvPr userDrawn="1"/>
          </p:nvSpPr>
          <p:spPr bwMode="gray">
            <a:xfrm>
              <a:off x="280796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7" y="0"/>
                    <a:pt x="396" y="0"/>
                  </a:cubicBezTo>
                  <a:close/>
                </a:path>
              </a:pathLst>
            </a:custGeom>
            <a:solidFill>
              <a:srgbClr val="862302">
                <a:alpha val="46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48" name="Text Placeholder 2"/>
          <p:cNvSpPr>
            <a:spLocks noGrp="1"/>
          </p:cNvSpPr>
          <p:nvPr userDrawn="1">
            <p:ph type="body" idx="1"/>
          </p:nvPr>
        </p:nvSpPr>
        <p:spPr bwMode="gray">
          <a:xfrm>
            <a:off x="580973" y="1594119"/>
            <a:ext cx="2440723" cy="1219200"/>
          </a:xfrm>
        </p:spPr>
        <p:txBody>
          <a:bodyPr anchor="ctr" anchorCtr="0">
            <a:noAutofit/>
          </a:bodyPr>
          <a:lstStyle>
            <a:lvl1pPr marL="0" indent="0">
              <a:buNone/>
              <a:defRPr sz="1951"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23" name="Freeform 6"/>
          <p:cNvSpPr>
            <a:spLocks/>
          </p:cNvSpPr>
          <p:nvPr userDrawn="1"/>
        </p:nvSpPr>
        <p:spPr bwMode="gray">
          <a:xfrm>
            <a:off x="3275744" y="1601909"/>
            <a:ext cx="2578920" cy="1286569"/>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2"/>
          </a:solidFill>
          <a:ln>
            <a:noFill/>
          </a:ln>
          <a:extLst/>
        </p:spPr>
        <p:txBody>
          <a:bodyPr vert="horz" wrap="square" lIns="68599" tIns="34299" rIns="68599" bIns="34299" numCol="1" anchor="t" anchorCtr="0" compatLnSpc="1">
            <a:prstTxWarp prst="textNoShape">
              <a:avLst/>
            </a:prstTxWarp>
          </a:bodyPr>
          <a:lstStyle/>
          <a:p>
            <a:pPr lvl="0"/>
            <a:endParaRPr lang="en-US" sz="1351" dirty="0"/>
          </a:p>
        </p:txBody>
      </p:sp>
      <p:grpSp>
        <p:nvGrpSpPr>
          <p:cNvPr id="5" name="Group 4"/>
          <p:cNvGrpSpPr/>
          <p:nvPr userDrawn="1"/>
        </p:nvGrpSpPr>
        <p:grpSpPr bwMode="gray">
          <a:xfrm>
            <a:off x="6035845" y="1598096"/>
            <a:ext cx="2582268" cy="1286571"/>
            <a:chOff x="8122401" y="1814325"/>
            <a:chExt cx="4066424" cy="1519916"/>
          </a:xfrm>
        </p:grpSpPr>
        <p:sp>
          <p:nvSpPr>
            <p:cNvPr id="25" name="Freeform 6"/>
            <p:cNvSpPr>
              <a:spLocks/>
            </p:cNvSpPr>
            <p:nvPr userDrawn="1"/>
          </p:nvSpPr>
          <p:spPr bwMode="gray">
            <a:xfrm>
              <a:off x="8122401"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3">
                <a:alpha val="85000"/>
              </a:scheme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4" name="Freeform 13"/>
            <p:cNvSpPr>
              <a:spLocks/>
            </p:cNvSpPr>
            <p:nvPr userDrawn="1"/>
          </p:nvSpPr>
          <p:spPr bwMode="gray">
            <a:xfrm>
              <a:off x="9687796"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2" y="85"/>
                    <a:pt x="394" y="261"/>
                    <a:pt x="394" y="480"/>
                  </a:cubicBezTo>
                  <a:cubicBezTo>
                    <a:pt x="0" y="480"/>
                    <a:pt x="0" y="480"/>
                    <a:pt x="0" y="480"/>
                  </a:cubicBezTo>
                  <a:cubicBezTo>
                    <a:pt x="0" y="299"/>
                    <a:pt x="61" y="133"/>
                    <a:pt x="162" y="0"/>
                  </a:cubicBezTo>
                  <a:lnTo>
                    <a:pt x="790" y="0"/>
                  </a:lnTo>
                  <a:close/>
                </a:path>
              </a:pathLst>
            </a:custGeom>
            <a:solidFill>
              <a:schemeClr val="accent3">
                <a:lumMod val="75000"/>
                <a:alpha val="43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35" name="Freeform 14"/>
            <p:cNvSpPr>
              <a:spLocks/>
            </p:cNvSpPr>
            <p:nvPr userDrawn="1"/>
          </p:nvSpPr>
          <p:spPr bwMode="gray">
            <a:xfrm>
              <a:off x="1093563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8" y="0"/>
                    <a:pt x="396" y="0"/>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50" name="Text Placeholder 2"/>
          <p:cNvSpPr>
            <a:spLocks noGrp="1"/>
          </p:cNvSpPr>
          <p:nvPr userDrawn="1">
            <p:ph type="body" idx="11"/>
          </p:nvPr>
        </p:nvSpPr>
        <p:spPr bwMode="gray">
          <a:xfrm>
            <a:off x="6125463" y="1594119"/>
            <a:ext cx="2440723" cy="1219200"/>
          </a:xfrm>
        </p:spPr>
        <p:txBody>
          <a:bodyPr anchor="ctr" anchorCtr="0">
            <a:noAutofit/>
          </a:bodyPr>
          <a:lstStyle>
            <a:lvl1pPr marL="0" indent="0">
              <a:buNone/>
              <a:defRPr sz="1951"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22" name="Rectangle 21"/>
          <p:cNvSpPr/>
          <p:nvPr userDrawn="1"/>
        </p:nvSpPr>
        <p:spPr bwMode="gray">
          <a:xfrm>
            <a:off x="6032826" y="2888477"/>
            <a:ext cx="2586061" cy="30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4" name="Rectangle 23"/>
          <p:cNvSpPr/>
          <p:nvPr userDrawn="1"/>
        </p:nvSpPr>
        <p:spPr bwMode="gray">
          <a:xfrm>
            <a:off x="3275744" y="2888477"/>
            <a:ext cx="2578920" cy="30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p:cNvSpPr/>
          <p:nvPr userDrawn="1"/>
        </p:nvSpPr>
        <p:spPr bwMode="gray">
          <a:xfrm>
            <a:off x="511873" y="2888477"/>
            <a:ext cx="2578920" cy="30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bwMode="gray"/>
        <p:txBody>
          <a:bodyPr/>
          <a:lstStyle>
            <a:lvl1pPr>
              <a:defRPr>
                <a:solidFill>
                  <a:srgbClr val="000000"/>
                </a:solidFill>
              </a:defRPr>
            </a:lvl1pPr>
          </a:lstStyle>
          <a:p>
            <a:r>
              <a:rPr lang="en-US" dirty="0"/>
              <a:t>Click to edit Master title style</a:t>
            </a:r>
          </a:p>
        </p:txBody>
      </p:sp>
      <p:sp>
        <p:nvSpPr>
          <p:cNvPr id="1031" name="Freeform 10"/>
          <p:cNvSpPr>
            <a:spLocks/>
          </p:cNvSpPr>
          <p:nvPr userDrawn="1"/>
        </p:nvSpPr>
        <p:spPr bwMode="gray">
          <a:xfrm>
            <a:off x="4266458" y="1598504"/>
            <a:ext cx="1588207" cy="1289973"/>
          </a:xfrm>
          <a:custGeom>
            <a:avLst/>
            <a:gdLst>
              <a:gd name="T0" fmla="*/ 790 w 790"/>
              <a:gd name="T1" fmla="*/ 0 h 481"/>
              <a:gd name="T2" fmla="*/ 790 w 790"/>
              <a:gd name="T3" fmla="*/ 86 h 481"/>
              <a:gd name="T4" fmla="*/ 394 w 790"/>
              <a:gd name="T5" fmla="*/ 481 h 481"/>
              <a:gd name="T6" fmla="*/ 0 w 790"/>
              <a:gd name="T7" fmla="*/ 481 h 481"/>
              <a:gd name="T8" fmla="*/ 162 w 790"/>
              <a:gd name="T9" fmla="*/ 1 h 481"/>
              <a:gd name="T10" fmla="*/ 790 w 790"/>
              <a:gd name="T11" fmla="*/ 0 h 481"/>
            </a:gdLst>
            <a:ahLst/>
            <a:cxnLst>
              <a:cxn ang="0">
                <a:pos x="T0" y="T1"/>
              </a:cxn>
              <a:cxn ang="0">
                <a:pos x="T2" y="T3"/>
              </a:cxn>
              <a:cxn ang="0">
                <a:pos x="T4" y="T5"/>
              </a:cxn>
              <a:cxn ang="0">
                <a:pos x="T6" y="T7"/>
              </a:cxn>
              <a:cxn ang="0">
                <a:pos x="T8" y="T9"/>
              </a:cxn>
              <a:cxn ang="0">
                <a:pos x="T10" y="T11"/>
              </a:cxn>
            </a:cxnLst>
            <a:rect l="0" t="0" r="r" b="b"/>
            <a:pathLst>
              <a:path w="790" h="481">
                <a:moveTo>
                  <a:pt x="790" y="0"/>
                </a:moveTo>
                <a:cubicBezTo>
                  <a:pt x="790" y="86"/>
                  <a:pt x="790" y="86"/>
                  <a:pt x="790" y="86"/>
                </a:cubicBezTo>
                <a:cubicBezTo>
                  <a:pt x="571" y="86"/>
                  <a:pt x="394" y="262"/>
                  <a:pt x="394" y="481"/>
                </a:cubicBezTo>
                <a:cubicBezTo>
                  <a:pt x="0" y="481"/>
                  <a:pt x="0" y="481"/>
                  <a:pt x="0" y="481"/>
                </a:cubicBezTo>
                <a:cubicBezTo>
                  <a:pt x="0" y="300"/>
                  <a:pt x="60" y="134"/>
                  <a:pt x="162" y="1"/>
                </a:cubicBezTo>
                <a:lnTo>
                  <a:pt x="790" y="0"/>
                </a:lnTo>
                <a:close/>
              </a:path>
            </a:pathLst>
          </a:custGeom>
          <a:solidFill>
            <a:schemeClr val="accent2">
              <a:lumMod val="75000"/>
              <a:alpha val="45000"/>
            </a:schemeClr>
          </a:solidFill>
          <a:ln>
            <a:noFill/>
          </a:ln>
          <a:extLst/>
        </p:spPr>
        <p:txBody>
          <a:bodyPr vert="horz" wrap="square" lIns="68599" tIns="34299" rIns="68599" bIns="34299" numCol="1" anchor="t" anchorCtr="0" compatLnSpc="1">
            <a:prstTxWarp prst="textNoShape">
              <a:avLst/>
            </a:prstTxWarp>
          </a:bodyPr>
          <a:lstStyle/>
          <a:p>
            <a:pPr lvl="0"/>
            <a:endParaRPr lang="en-US" sz="1351" dirty="0"/>
          </a:p>
        </p:txBody>
      </p:sp>
      <p:sp>
        <p:nvSpPr>
          <p:cNvPr id="1032" name="Freeform 11"/>
          <p:cNvSpPr>
            <a:spLocks/>
          </p:cNvSpPr>
          <p:nvPr userDrawn="1"/>
        </p:nvSpPr>
        <p:spPr bwMode="gray">
          <a:xfrm>
            <a:off x="5058858" y="1828804"/>
            <a:ext cx="795807" cy="1059662"/>
          </a:xfrm>
          <a:custGeom>
            <a:avLst/>
            <a:gdLst>
              <a:gd name="T0" fmla="*/ 396 w 396"/>
              <a:gd name="T1" fmla="*/ 0 h 395"/>
              <a:gd name="T2" fmla="*/ 396 w 396"/>
              <a:gd name="T3" fmla="*/ 394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4"/>
                  <a:pt x="396" y="394"/>
                  <a:pt x="396" y="394"/>
                </a:cubicBezTo>
                <a:cubicBezTo>
                  <a:pt x="0" y="395"/>
                  <a:pt x="0" y="395"/>
                  <a:pt x="0" y="395"/>
                </a:cubicBezTo>
                <a:cubicBezTo>
                  <a:pt x="0" y="176"/>
                  <a:pt x="177" y="0"/>
                  <a:pt x="396" y="0"/>
                </a:cubicBezTo>
                <a:close/>
              </a:path>
            </a:pathLst>
          </a:custGeom>
          <a:solidFill>
            <a:schemeClr val="accent2">
              <a:lumMod val="75000"/>
              <a:alpha val="84000"/>
            </a:schemeClr>
          </a:solidFill>
          <a:ln>
            <a:noFill/>
          </a:ln>
          <a:extLst/>
        </p:spPr>
        <p:txBody>
          <a:bodyPr vert="horz" wrap="square" lIns="68599" tIns="34299" rIns="68599" bIns="34299" numCol="1" anchor="t" anchorCtr="0" compatLnSpc="1">
            <a:prstTxWarp prst="textNoShape">
              <a:avLst/>
            </a:prstTxWarp>
          </a:bodyPr>
          <a:lstStyle/>
          <a:p>
            <a:pPr lvl="0"/>
            <a:endParaRPr lang="en-US" sz="1351" dirty="0"/>
          </a:p>
        </p:txBody>
      </p:sp>
      <p:sp>
        <p:nvSpPr>
          <p:cNvPr id="54" name="Text Placeholder 2"/>
          <p:cNvSpPr>
            <a:spLocks noGrp="1"/>
          </p:cNvSpPr>
          <p:nvPr userDrawn="1">
            <p:ph type="body" idx="12"/>
          </p:nvPr>
        </p:nvSpPr>
        <p:spPr bwMode="gray">
          <a:xfrm>
            <a:off x="580978" y="3112331"/>
            <a:ext cx="2415231" cy="2599595"/>
          </a:xfrm>
        </p:spPr>
        <p:txBody>
          <a:bodyPr anchor="t" anchorCtr="0">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5" name="Text Placeholder 2"/>
          <p:cNvSpPr>
            <a:spLocks noGrp="1"/>
          </p:cNvSpPr>
          <p:nvPr userDrawn="1">
            <p:ph type="body" idx="13"/>
          </p:nvPr>
        </p:nvSpPr>
        <p:spPr bwMode="gray">
          <a:xfrm>
            <a:off x="3355239" y="3112331"/>
            <a:ext cx="2415231" cy="2599595"/>
          </a:xfrm>
        </p:spPr>
        <p:txBody>
          <a:bodyPr anchor="t" anchorCtr="0">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6" name="Text Placeholder 2"/>
          <p:cNvSpPr>
            <a:spLocks noGrp="1"/>
          </p:cNvSpPr>
          <p:nvPr userDrawn="1">
            <p:ph type="body" idx="14"/>
          </p:nvPr>
        </p:nvSpPr>
        <p:spPr bwMode="gray">
          <a:xfrm>
            <a:off x="6125469" y="3112331"/>
            <a:ext cx="2415231" cy="2599595"/>
          </a:xfrm>
        </p:spPr>
        <p:txBody>
          <a:bodyPr anchor="t" anchorCtr="0">
            <a:noAutofit/>
          </a:bodyPr>
          <a:lstStyle>
            <a:lvl1pPr marL="0" indent="0">
              <a:buNone/>
              <a:defRPr sz="18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49" name="Text Placeholder 2"/>
          <p:cNvSpPr>
            <a:spLocks noGrp="1"/>
          </p:cNvSpPr>
          <p:nvPr userDrawn="1">
            <p:ph type="body" idx="10"/>
          </p:nvPr>
        </p:nvSpPr>
        <p:spPr bwMode="gray">
          <a:xfrm>
            <a:off x="3355236" y="1594119"/>
            <a:ext cx="2440723" cy="1219200"/>
          </a:xfrm>
        </p:spPr>
        <p:txBody>
          <a:bodyPr anchor="ctr" anchorCtr="0">
            <a:noAutofit/>
          </a:bodyPr>
          <a:lstStyle>
            <a:lvl1pPr marL="0" indent="0">
              <a:buNone/>
              <a:defRPr sz="1951"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Tree>
    <p:extLst>
      <p:ext uri="{BB962C8B-B14F-4D97-AF65-F5344CB8AC3E}">
        <p14:creationId xmlns:p14="http://schemas.microsoft.com/office/powerpoint/2010/main" val="7745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Up">
    <p:spTree>
      <p:nvGrpSpPr>
        <p:cNvPr id="1" name=""/>
        <p:cNvGrpSpPr/>
        <p:nvPr/>
      </p:nvGrpSpPr>
      <p:grpSpPr>
        <a:xfrm>
          <a:off x="0" y="0"/>
          <a:ext cx="0" cy="0"/>
          <a:chOff x="0" y="0"/>
          <a:chExt cx="0" cy="0"/>
        </a:xfrm>
      </p:grpSpPr>
      <p:grpSp>
        <p:nvGrpSpPr>
          <p:cNvPr id="28" name="Group 27"/>
          <p:cNvGrpSpPr/>
          <p:nvPr userDrawn="1"/>
        </p:nvGrpSpPr>
        <p:grpSpPr bwMode="gray">
          <a:xfrm>
            <a:off x="6720067" y="1645388"/>
            <a:ext cx="1915836" cy="954533"/>
            <a:chOff x="8122401" y="1814325"/>
            <a:chExt cx="4066424" cy="1519916"/>
          </a:xfrm>
          <a:solidFill>
            <a:schemeClr val="tx2">
              <a:lumMod val="75000"/>
            </a:schemeClr>
          </a:solidFill>
        </p:grpSpPr>
        <p:sp>
          <p:nvSpPr>
            <p:cNvPr id="29" name="Freeform 6"/>
            <p:cNvSpPr>
              <a:spLocks/>
            </p:cNvSpPr>
            <p:nvPr userDrawn="1"/>
          </p:nvSpPr>
          <p:spPr bwMode="gray">
            <a:xfrm>
              <a:off x="8122401"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30" name="Freeform 13"/>
            <p:cNvSpPr>
              <a:spLocks/>
            </p:cNvSpPr>
            <p:nvPr userDrawn="1"/>
          </p:nvSpPr>
          <p:spPr bwMode="gray">
            <a:xfrm>
              <a:off x="9687796"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2" y="85"/>
                    <a:pt x="394" y="261"/>
                    <a:pt x="394" y="480"/>
                  </a:cubicBezTo>
                  <a:cubicBezTo>
                    <a:pt x="0" y="480"/>
                    <a:pt x="0" y="480"/>
                    <a:pt x="0" y="480"/>
                  </a:cubicBezTo>
                  <a:cubicBezTo>
                    <a:pt x="0" y="299"/>
                    <a:pt x="61" y="133"/>
                    <a:pt x="162" y="0"/>
                  </a:cubicBezTo>
                  <a:lnTo>
                    <a:pt x="790" y="0"/>
                  </a:lnTo>
                  <a:close/>
                </a:path>
              </a:pathLst>
            </a:custGeom>
            <a:solidFill>
              <a:schemeClr val="accent5">
                <a:lumMod val="50000"/>
                <a:alpha val="28000"/>
              </a:schemeClr>
            </a:solidFill>
            <a:ln>
              <a:noFill/>
            </a:ln>
            <a:extLst/>
          </p:spPr>
          <p:txBody>
            <a:bodyPr vert="horz" wrap="square" lIns="91440" tIns="45720" rIns="91440" bIns="45720" numCol="1" anchor="t" anchorCtr="0" compatLnSpc="1">
              <a:prstTxWarp prst="textNoShape">
                <a:avLst/>
              </a:prstTxWarp>
            </a:bodyPr>
            <a:lstStyle/>
            <a:p>
              <a:endParaRPr lang="en-US" sz="1351" dirty="0">
                <a:solidFill>
                  <a:schemeClr val="tx1"/>
                </a:solidFill>
              </a:endParaRPr>
            </a:p>
          </p:txBody>
        </p:sp>
        <p:sp>
          <p:nvSpPr>
            <p:cNvPr id="31" name="Freeform 14"/>
            <p:cNvSpPr>
              <a:spLocks/>
            </p:cNvSpPr>
            <p:nvPr userDrawn="1"/>
          </p:nvSpPr>
          <p:spPr bwMode="gray">
            <a:xfrm>
              <a:off x="1093563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8" y="0"/>
                    <a:pt x="396" y="0"/>
                  </a:cubicBezTo>
                  <a:close/>
                </a:path>
              </a:pathLst>
            </a:custGeom>
            <a:solidFill>
              <a:srgbClr val="845803">
                <a:alpha val="63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32" name="Text Placeholder 2"/>
          <p:cNvSpPr>
            <a:spLocks noGrp="1"/>
          </p:cNvSpPr>
          <p:nvPr>
            <p:ph type="body" idx="15"/>
          </p:nvPr>
        </p:nvSpPr>
        <p:spPr bwMode="gray">
          <a:xfrm>
            <a:off x="6767919" y="1641409"/>
            <a:ext cx="1810820" cy="904548"/>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3" name="Group 2"/>
          <p:cNvGrpSpPr/>
          <p:nvPr userDrawn="1"/>
        </p:nvGrpSpPr>
        <p:grpSpPr bwMode="gray">
          <a:xfrm>
            <a:off x="511873" y="1645388"/>
            <a:ext cx="1913355" cy="954533"/>
            <a:chOff x="0" y="1814325"/>
            <a:chExt cx="4061155" cy="1519916"/>
          </a:xfrm>
        </p:grpSpPr>
        <p:sp>
          <p:nvSpPr>
            <p:cNvPr id="1027" name="Freeform 6"/>
            <p:cNvSpPr>
              <a:spLocks/>
            </p:cNvSpPr>
            <p:nvPr userDrawn="1"/>
          </p:nvSpPr>
          <p:spPr bwMode="gray">
            <a:xfrm>
              <a:off x="0"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28" name="Freeform 7"/>
            <p:cNvSpPr>
              <a:spLocks/>
            </p:cNvSpPr>
            <p:nvPr userDrawn="1"/>
          </p:nvSpPr>
          <p:spPr bwMode="gray">
            <a:xfrm>
              <a:off x="1560127"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1" y="85"/>
                    <a:pt x="394" y="261"/>
                    <a:pt x="394" y="480"/>
                  </a:cubicBezTo>
                  <a:cubicBezTo>
                    <a:pt x="0" y="480"/>
                    <a:pt x="0" y="480"/>
                    <a:pt x="0" y="480"/>
                  </a:cubicBezTo>
                  <a:cubicBezTo>
                    <a:pt x="0" y="299"/>
                    <a:pt x="60" y="133"/>
                    <a:pt x="162" y="0"/>
                  </a:cubicBezTo>
                  <a:lnTo>
                    <a:pt x="790" y="0"/>
                  </a:lnTo>
                  <a:close/>
                </a:path>
              </a:pathLst>
            </a:custGeom>
            <a:solidFill>
              <a:srgbClr val="862302">
                <a:alpha val="22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29" name="Freeform 8"/>
            <p:cNvSpPr>
              <a:spLocks/>
            </p:cNvSpPr>
            <p:nvPr userDrawn="1"/>
          </p:nvSpPr>
          <p:spPr bwMode="gray">
            <a:xfrm>
              <a:off x="280796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7" y="0"/>
                    <a:pt x="396" y="0"/>
                  </a:cubicBezTo>
                  <a:close/>
                </a:path>
              </a:pathLst>
            </a:custGeom>
            <a:solidFill>
              <a:srgbClr val="862302">
                <a:alpha val="44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48" name="Text Placeholder 2"/>
          <p:cNvSpPr>
            <a:spLocks noGrp="1"/>
          </p:cNvSpPr>
          <p:nvPr userDrawn="1">
            <p:ph type="body" idx="1"/>
          </p:nvPr>
        </p:nvSpPr>
        <p:spPr bwMode="gray">
          <a:xfrm>
            <a:off x="580973" y="1641409"/>
            <a:ext cx="1810820" cy="904548"/>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4" name="Group 3"/>
          <p:cNvGrpSpPr/>
          <p:nvPr userDrawn="1"/>
        </p:nvGrpSpPr>
        <p:grpSpPr>
          <a:xfrm>
            <a:off x="2578389" y="1645795"/>
            <a:ext cx="1913351" cy="957056"/>
            <a:chOff x="4366521" y="1969067"/>
            <a:chExt cx="3437665" cy="1289973"/>
          </a:xfrm>
        </p:grpSpPr>
        <p:sp>
          <p:nvSpPr>
            <p:cNvPr id="23" name="Freeform 6"/>
            <p:cNvSpPr>
              <a:spLocks/>
            </p:cNvSpPr>
            <p:nvPr userDrawn="1"/>
          </p:nvSpPr>
          <p:spPr bwMode="gray">
            <a:xfrm>
              <a:off x="4366521" y="1972471"/>
              <a:ext cx="3437665" cy="1286569"/>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1" name="Freeform 10"/>
            <p:cNvSpPr>
              <a:spLocks/>
            </p:cNvSpPr>
            <p:nvPr userDrawn="1"/>
          </p:nvSpPr>
          <p:spPr bwMode="gray">
            <a:xfrm>
              <a:off x="5687129" y="1969067"/>
              <a:ext cx="2117057" cy="1289973"/>
            </a:xfrm>
            <a:custGeom>
              <a:avLst/>
              <a:gdLst>
                <a:gd name="T0" fmla="*/ 790 w 790"/>
                <a:gd name="T1" fmla="*/ 0 h 481"/>
                <a:gd name="T2" fmla="*/ 790 w 790"/>
                <a:gd name="T3" fmla="*/ 86 h 481"/>
                <a:gd name="T4" fmla="*/ 394 w 790"/>
                <a:gd name="T5" fmla="*/ 481 h 481"/>
                <a:gd name="T6" fmla="*/ 0 w 790"/>
                <a:gd name="T7" fmla="*/ 481 h 481"/>
                <a:gd name="T8" fmla="*/ 162 w 790"/>
                <a:gd name="T9" fmla="*/ 1 h 481"/>
                <a:gd name="T10" fmla="*/ 790 w 790"/>
                <a:gd name="T11" fmla="*/ 0 h 481"/>
              </a:gdLst>
              <a:ahLst/>
              <a:cxnLst>
                <a:cxn ang="0">
                  <a:pos x="T0" y="T1"/>
                </a:cxn>
                <a:cxn ang="0">
                  <a:pos x="T2" y="T3"/>
                </a:cxn>
                <a:cxn ang="0">
                  <a:pos x="T4" y="T5"/>
                </a:cxn>
                <a:cxn ang="0">
                  <a:pos x="T6" y="T7"/>
                </a:cxn>
                <a:cxn ang="0">
                  <a:pos x="T8" y="T9"/>
                </a:cxn>
                <a:cxn ang="0">
                  <a:pos x="T10" y="T11"/>
                </a:cxn>
              </a:cxnLst>
              <a:rect l="0" t="0" r="r" b="b"/>
              <a:pathLst>
                <a:path w="790" h="481">
                  <a:moveTo>
                    <a:pt x="790" y="0"/>
                  </a:moveTo>
                  <a:cubicBezTo>
                    <a:pt x="790" y="86"/>
                    <a:pt x="790" y="86"/>
                    <a:pt x="790" y="86"/>
                  </a:cubicBezTo>
                  <a:cubicBezTo>
                    <a:pt x="571" y="86"/>
                    <a:pt x="394" y="262"/>
                    <a:pt x="394" y="481"/>
                  </a:cubicBezTo>
                  <a:cubicBezTo>
                    <a:pt x="0" y="481"/>
                    <a:pt x="0" y="481"/>
                    <a:pt x="0" y="481"/>
                  </a:cubicBezTo>
                  <a:cubicBezTo>
                    <a:pt x="0" y="300"/>
                    <a:pt x="60" y="134"/>
                    <a:pt x="162" y="1"/>
                  </a:cubicBezTo>
                  <a:lnTo>
                    <a:pt x="790" y="0"/>
                  </a:lnTo>
                  <a:close/>
                </a:path>
              </a:pathLst>
            </a:custGeom>
            <a:solidFill>
              <a:schemeClr val="accent2">
                <a:lumMod val="75000"/>
                <a:alpha val="33000"/>
              </a:scheme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2" name="Freeform 11"/>
            <p:cNvSpPr>
              <a:spLocks/>
            </p:cNvSpPr>
            <p:nvPr userDrawn="1"/>
          </p:nvSpPr>
          <p:spPr bwMode="gray">
            <a:xfrm>
              <a:off x="6743388" y="2199368"/>
              <a:ext cx="1060798" cy="1059662"/>
            </a:xfrm>
            <a:custGeom>
              <a:avLst/>
              <a:gdLst>
                <a:gd name="T0" fmla="*/ 396 w 396"/>
                <a:gd name="T1" fmla="*/ 0 h 395"/>
                <a:gd name="T2" fmla="*/ 396 w 396"/>
                <a:gd name="T3" fmla="*/ 394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4"/>
                    <a:pt x="396" y="394"/>
                    <a:pt x="396" y="394"/>
                  </a:cubicBezTo>
                  <a:cubicBezTo>
                    <a:pt x="0" y="395"/>
                    <a:pt x="0" y="395"/>
                    <a:pt x="0" y="395"/>
                  </a:cubicBezTo>
                  <a:cubicBezTo>
                    <a:pt x="0" y="176"/>
                    <a:pt x="177" y="0"/>
                    <a:pt x="396" y="0"/>
                  </a:cubicBezTo>
                  <a:close/>
                </a:path>
              </a:pathLst>
            </a:custGeom>
            <a:solidFill>
              <a:srgbClr val="2481B9">
                <a:alpha val="75000"/>
              </a:srgb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grpSp>
      <p:sp>
        <p:nvSpPr>
          <p:cNvPr id="49" name="Text Placeholder 2"/>
          <p:cNvSpPr>
            <a:spLocks noGrp="1"/>
          </p:cNvSpPr>
          <p:nvPr userDrawn="1">
            <p:ph type="body" idx="10"/>
          </p:nvPr>
        </p:nvSpPr>
        <p:spPr bwMode="gray">
          <a:xfrm>
            <a:off x="2623754" y="1641409"/>
            <a:ext cx="1810820" cy="904548"/>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5" name="Group 4"/>
          <p:cNvGrpSpPr/>
          <p:nvPr userDrawn="1"/>
        </p:nvGrpSpPr>
        <p:grpSpPr bwMode="gray">
          <a:xfrm>
            <a:off x="4654703" y="1645388"/>
            <a:ext cx="1915836" cy="954533"/>
            <a:chOff x="8122401" y="1814325"/>
            <a:chExt cx="4066424" cy="1519916"/>
          </a:xfrm>
        </p:grpSpPr>
        <p:sp>
          <p:nvSpPr>
            <p:cNvPr id="25" name="Freeform 6"/>
            <p:cNvSpPr>
              <a:spLocks/>
            </p:cNvSpPr>
            <p:nvPr userDrawn="1"/>
          </p:nvSpPr>
          <p:spPr bwMode="gray">
            <a:xfrm>
              <a:off x="8122401"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4" name="Freeform 13"/>
            <p:cNvSpPr>
              <a:spLocks/>
            </p:cNvSpPr>
            <p:nvPr userDrawn="1"/>
          </p:nvSpPr>
          <p:spPr bwMode="gray">
            <a:xfrm>
              <a:off x="9687796"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2" y="85"/>
                    <a:pt x="394" y="261"/>
                    <a:pt x="394" y="480"/>
                  </a:cubicBezTo>
                  <a:cubicBezTo>
                    <a:pt x="0" y="480"/>
                    <a:pt x="0" y="480"/>
                    <a:pt x="0" y="480"/>
                  </a:cubicBezTo>
                  <a:cubicBezTo>
                    <a:pt x="0" y="299"/>
                    <a:pt x="61" y="133"/>
                    <a:pt x="162" y="0"/>
                  </a:cubicBezTo>
                  <a:lnTo>
                    <a:pt x="790" y="0"/>
                  </a:lnTo>
                  <a:close/>
                </a:path>
              </a:pathLst>
            </a:custGeom>
            <a:solidFill>
              <a:schemeClr val="accent3">
                <a:lumMod val="75000"/>
                <a:alpha val="63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35" name="Freeform 14"/>
            <p:cNvSpPr>
              <a:spLocks/>
            </p:cNvSpPr>
            <p:nvPr userDrawn="1"/>
          </p:nvSpPr>
          <p:spPr bwMode="gray">
            <a:xfrm>
              <a:off x="1093563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8" y="0"/>
                    <a:pt x="396" y="0"/>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50" name="Text Placeholder 2"/>
          <p:cNvSpPr>
            <a:spLocks noGrp="1"/>
          </p:cNvSpPr>
          <p:nvPr userDrawn="1">
            <p:ph type="body" idx="11"/>
          </p:nvPr>
        </p:nvSpPr>
        <p:spPr bwMode="gray">
          <a:xfrm>
            <a:off x="4727306" y="1641409"/>
            <a:ext cx="1810820" cy="904548"/>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22" name="Rectangle 21"/>
          <p:cNvSpPr/>
          <p:nvPr userDrawn="1"/>
        </p:nvSpPr>
        <p:spPr bwMode="gray">
          <a:xfrm>
            <a:off x="4651685" y="2572326"/>
            <a:ext cx="1918649" cy="31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4" name="Rectangle 23"/>
          <p:cNvSpPr/>
          <p:nvPr userDrawn="1"/>
        </p:nvSpPr>
        <p:spPr bwMode="gray">
          <a:xfrm>
            <a:off x="2578387" y="2572326"/>
            <a:ext cx="1913352" cy="31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p:cNvSpPr/>
          <p:nvPr userDrawn="1"/>
        </p:nvSpPr>
        <p:spPr bwMode="gray">
          <a:xfrm>
            <a:off x="511873" y="2572326"/>
            <a:ext cx="1913352" cy="31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bwMode="gray"/>
        <p:txBody>
          <a:bodyPr/>
          <a:lstStyle/>
          <a:p>
            <a:r>
              <a:rPr lang="en-US" dirty="0"/>
              <a:t>Click to edit Master title style</a:t>
            </a:r>
          </a:p>
        </p:txBody>
      </p:sp>
      <p:sp>
        <p:nvSpPr>
          <p:cNvPr id="54" name="Text Placeholder 2"/>
          <p:cNvSpPr>
            <a:spLocks noGrp="1"/>
          </p:cNvSpPr>
          <p:nvPr userDrawn="1">
            <p:ph type="body" idx="12"/>
          </p:nvPr>
        </p:nvSpPr>
        <p:spPr bwMode="gray">
          <a:xfrm>
            <a:off x="580973" y="2724727"/>
            <a:ext cx="1791907" cy="2865161"/>
          </a:xfrm>
        </p:spPr>
        <p:txBody>
          <a:bodyPr anchor="t" anchorCtr="0">
            <a:noAutofit/>
          </a:bodyPr>
          <a:lstStyle>
            <a:lvl1pPr marL="0" indent="0">
              <a:buNone/>
              <a:defRPr sz="1351"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5" name="Text Placeholder 2"/>
          <p:cNvSpPr>
            <a:spLocks noGrp="1"/>
          </p:cNvSpPr>
          <p:nvPr userDrawn="1">
            <p:ph type="body" idx="13"/>
          </p:nvPr>
        </p:nvSpPr>
        <p:spPr bwMode="gray">
          <a:xfrm>
            <a:off x="2623753" y="2724727"/>
            <a:ext cx="1791907" cy="2865161"/>
          </a:xfrm>
        </p:spPr>
        <p:txBody>
          <a:bodyPr anchor="t" anchorCtr="0">
            <a:noAutofit/>
          </a:bodyPr>
          <a:lstStyle>
            <a:lvl1pPr marL="0" indent="0">
              <a:buNone/>
              <a:defRPr sz="1351"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6" name="Text Placeholder 2"/>
          <p:cNvSpPr>
            <a:spLocks noGrp="1"/>
          </p:cNvSpPr>
          <p:nvPr userDrawn="1">
            <p:ph type="body" idx="14"/>
          </p:nvPr>
        </p:nvSpPr>
        <p:spPr bwMode="gray">
          <a:xfrm>
            <a:off x="4727305" y="2724727"/>
            <a:ext cx="1791907" cy="2865161"/>
          </a:xfrm>
        </p:spPr>
        <p:txBody>
          <a:bodyPr anchor="t" anchorCtr="0">
            <a:noAutofit/>
          </a:bodyPr>
          <a:lstStyle>
            <a:lvl1pPr marL="0" indent="0">
              <a:buNone/>
              <a:defRPr sz="1351"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27" name="Rectangle 26"/>
          <p:cNvSpPr/>
          <p:nvPr userDrawn="1"/>
        </p:nvSpPr>
        <p:spPr bwMode="gray">
          <a:xfrm>
            <a:off x="6717049" y="2572326"/>
            <a:ext cx="1918649" cy="31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3" name="Text Placeholder 2"/>
          <p:cNvSpPr>
            <a:spLocks noGrp="1"/>
          </p:cNvSpPr>
          <p:nvPr>
            <p:ph type="body" idx="16"/>
          </p:nvPr>
        </p:nvSpPr>
        <p:spPr bwMode="gray">
          <a:xfrm>
            <a:off x="6767920" y="2724727"/>
            <a:ext cx="1791907" cy="2865161"/>
          </a:xfrm>
        </p:spPr>
        <p:txBody>
          <a:bodyPr anchor="t" anchorCtr="0">
            <a:noAutofit/>
          </a:bodyPr>
          <a:lstStyle>
            <a:lvl1pPr marL="0" indent="0">
              <a:buNone/>
              <a:defRPr sz="1351"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Tree>
    <p:extLst>
      <p:ext uri="{BB962C8B-B14F-4D97-AF65-F5344CB8AC3E}">
        <p14:creationId xmlns:p14="http://schemas.microsoft.com/office/powerpoint/2010/main" val="153410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761856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ve Up">
    <p:spTree>
      <p:nvGrpSpPr>
        <p:cNvPr id="1" name=""/>
        <p:cNvGrpSpPr/>
        <p:nvPr/>
      </p:nvGrpSpPr>
      <p:grpSpPr>
        <a:xfrm>
          <a:off x="0" y="0"/>
          <a:ext cx="0" cy="0"/>
          <a:chOff x="0" y="0"/>
          <a:chExt cx="0" cy="0"/>
        </a:xfrm>
      </p:grpSpPr>
      <p:grpSp>
        <p:nvGrpSpPr>
          <p:cNvPr id="34" name="Group 33"/>
          <p:cNvGrpSpPr/>
          <p:nvPr userDrawn="1"/>
        </p:nvGrpSpPr>
        <p:grpSpPr bwMode="gray">
          <a:xfrm>
            <a:off x="7112715" y="1729249"/>
            <a:ext cx="1524267" cy="759440"/>
            <a:chOff x="8122401" y="1814325"/>
            <a:chExt cx="4066424" cy="1519916"/>
          </a:xfrm>
          <a:solidFill>
            <a:schemeClr val="tx2">
              <a:lumMod val="75000"/>
            </a:schemeClr>
          </a:solidFill>
        </p:grpSpPr>
        <p:sp>
          <p:nvSpPr>
            <p:cNvPr id="35" name="Freeform 6"/>
            <p:cNvSpPr>
              <a:spLocks/>
            </p:cNvSpPr>
            <p:nvPr userDrawn="1"/>
          </p:nvSpPr>
          <p:spPr bwMode="gray">
            <a:xfrm>
              <a:off x="8122401"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36" name="Freeform 13"/>
            <p:cNvSpPr>
              <a:spLocks/>
            </p:cNvSpPr>
            <p:nvPr userDrawn="1"/>
          </p:nvSpPr>
          <p:spPr bwMode="gray">
            <a:xfrm>
              <a:off x="9687796"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2" y="85"/>
                    <a:pt x="394" y="261"/>
                    <a:pt x="394" y="480"/>
                  </a:cubicBezTo>
                  <a:cubicBezTo>
                    <a:pt x="0" y="480"/>
                    <a:pt x="0" y="480"/>
                    <a:pt x="0" y="480"/>
                  </a:cubicBezTo>
                  <a:cubicBezTo>
                    <a:pt x="0" y="299"/>
                    <a:pt x="61" y="133"/>
                    <a:pt x="162" y="0"/>
                  </a:cubicBezTo>
                  <a:lnTo>
                    <a:pt x="790" y="0"/>
                  </a:lnTo>
                  <a:close/>
                </a:path>
              </a:pathLst>
            </a:custGeom>
            <a:solidFill>
              <a:srgbClr val="4E4E46">
                <a:alpha val="28000"/>
              </a:srgbClr>
            </a:solidFill>
            <a:ln>
              <a:noFill/>
            </a:ln>
            <a:extLst/>
          </p:spPr>
          <p:txBody>
            <a:bodyPr vert="horz" wrap="square" lIns="91440" tIns="45720" rIns="91440" bIns="45720" numCol="1" anchor="t" anchorCtr="0" compatLnSpc="1">
              <a:prstTxWarp prst="textNoShape">
                <a:avLst/>
              </a:prstTxWarp>
            </a:bodyPr>
            <a:lstStyle/>
            <a:p>
              <a:endParaRPr lang="en-US" sz="1351" dirty="0">
                <a:solidFill>
                  <a:schemeClr val="tx1"/>
                </a:solidFill>
              </a:endParaRPr>
            </a:p>
          </p:txBody>
        </p:sp>
        <p:sp>
          <p:nvSpPr>
            <p:cNvPr id="37" name="Freeform 14"/>
            <p:cNvSpPr>
              <a:spLocks/>
            </p:cNvSpPr>
            <p:nvPr userDrawn="1"/>
          </p:nvSpPr>
          <p:spPr bwMode="gray">
            <a:xfrm>
              <a:off x="1093563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8" y="0"/>
                    <a:pt x="396" y="0"/>
                  </a:cubicBezTo>
                  <a:close/>
                </a:path>
              </a:pathLst>
            </a:custGeom>
            <a:solidFill>
              <a:schemeClr val="accent4">
                <a:lumMod val="50000"/>
                <a:alpha val="63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38" name="Text Placeholder 2"/>
          <p:cNvSpPr>
            <a:spLocks noGrp="1"/>
          </p:cNvSpPr>
          <p:nvPr>
            <p:ph type="body" idx="17"/>
          </p:nvPr>
        </p:nvSpPr>
        <p:spPr bwMode="gray">
          <a:xfrm>
            <a:off x="7160567" y="1725273"/>
            <a:ext cx="1440715" cy="719672"/>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28" name="Group 27"/>
          <p:cNvGrpSpPr/>
          <p:nvPr userDrawn="1"/>
        </p:nvGrpSpPr>
        <p:grpSpPr bwMode="gray">
          <a:xfrm>
            <a:off x="5469468" y="1729249"/>
            <a:ext cx="1524267" cy="759440"/>
            <a:chOff x="8122401" y="1814325"/>
            <a:chExt cx="4066424" cy="1519916"/>
          </a:xfrm>
          <a:solidFill>
            <a:schemeClr val="tx2">
              <a:lumMod val="75000"/>
            </a:schemeClr>
          </a:solidFill>
        </p:grpSpPr>
        <p:sp>
          <p:nvSpPr>
            <p:cNvPr id="29" name="Freeform 6"/>
            <p:cNvSpPr>
              <a:spLocks/>
            </p:cNvSpPr>
            <p:nvPr userDrawn="1"/>
          </p:nvSpPr>
          <p:spPr bwMode="gray">
            <a:xfrm>
              <a:off x="8122401"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30" name="Freeform 13"/>
            <p:cNvSpPr>
              <a:spLocks/>
            </p:cNvSpPr>
            <p:nvPr userDrawn="1"/>
          </p:nvSpPr>
          <p:spPr bwMode="gray">
            <a:xfrm>
              <a:off x="9687796"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2" y="85"/>
                    <a:pt x="394" y="261"/>
                    <a:pt x="394" y="480"/>
                  </a:cubicBezTo>
                  <a:cubicBezTo>
                    <a:pt x="0" y="480"/>
                    <a:pt x="0" y="480"/>
                    <a:pt x="0" y="480"/>
                  </a:cubicBezTo>
                  <a:cubicBezTo>
                    <a:pt x="0" y="299"/>
                    <a:pt x="61" y="133"/>
                    <a:pt x="162" y="0"/>
                  </a:cubicBezTo>
                  <a:lnTo>
                    <a:pt x="790" y="0"/>
                  </a:lnTo>
                  <a:close/>
                </a:path>
              </a:pathLst>
            </a:custGeom>
            <a:solidFill>
              <a:schemeClr val="accent5">
                <a:lumMod val="50000"/>
                <a:alpha val="28000"/>
              </a:schemeClr>
            </a:solidFill>
            <a:ln>
              <a:noFill/>
            </a:ln>
            <a:extLst/>
          </p:spPr>
          <p:txBody>
            <a:bodyPr vert="horz" wrap="square" lIns="91440" tIns="45720" rIns="91440" bIns="45720" numCol="1" anchor="t" anchorCtr="0" compatLnSpc="1">
              <a:prstTxWarp prst="textNoShape">
                <a:avLst/>
              </a:prstTxWarp>
            </a:bodyPr>
            <a:lstStyle/>
            <a:p>
              <a:endParaRPr lang="en-US" sz="1351" dirty="0">
                <a:solidFill>
                  <a:schemeClr val="tx1"/>
                </a:solidFill>
              </a:endParaRPr>
            </a:p>
          </p:txBody>
        </p:sp>
        <p:sp>
          <p:nvSpPr>
            <p:cNvPr id="31" name="Freeform 14"/>
            <p:cNvSpPr>
              <a:spLocks/>
            </p:cNvSpPr>
            <p:nvPr userDrawn="1"/>
          </p:nvSpPr>
          <p:spPr bwMode="gray">
            <a:xfrm>
              <a:off x="1093563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8" y="0"/>
                    <a:pt x="396" y="0"/>
                  </a:cubicBezTo>
                  <a:close/>
                </a:path>
              </a:pathLst>
            </a:custGeom>
            <a:solidFill>
              <a:srgbClr val="845803">
                <a:alpha val="63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32" name="Text Placeholder 2"/>
          <p:cNvSpPr>
            <a:spLocks noGrp="1"/>
          </p:cNvSpPr>
          <p:nvPr>
            <p:ph type="body" idx="15"/>
          </p:nvPr>
        </p:nvSpPr>
        <p:spPr bwMode="gray">
          <a:xfrm>
            <a:off x="5517319" y="1725273"/>
            <a:ext cx="1440715" cy="719672"/>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3" name="Group 2"/>
          <p:cNvGrpSpPr/>
          <p:nvPr userDrawn="1"/>
        </p:nvGrpSpPr>
        <p:grpSpPr bwMode="gray">
          <a:xfrm>
            <a:off x="511875" y="1729249"/>
            <a:ext cx="1522292" cy="759440"/>
            <a:chOff x="0" y="1814325"/>
            <a:chExt cx="4061155" cy="1519916"/>
          </a:xfrm>
        </p:grpSpPr>
        <p:sp>
          <p:nvSpPr>
            <p:cNvPr id="1027" name="Freeform 6"/>
            <p:cNvSpPr>
              <a:spLocks/>
            </p:cNvSpPr>
            <p:nvPr userDrawn="1"/>
          </p:nvSpPr>
          <p:spPr bwMode="gray">
            <a:xfrm>
              <a:off x="0"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28" name="Freeform 7"/>
            <p:cNvSpPr>
              <a:spLocks/>
            </p:cNvSpPr>
            <p:nvPr userDrawn="1"/>
          </p:nvSpPr>
          <p:spPr bwMode="gray">
            <a:xfrm>
              <a:off x="1560127"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1" y="85"/>
                    <a:pt x="394" y="261"/>
                    <a:pt x="394" y="480"/>
                  </a:cubicBezTo>
                  <a:cubicBezTo>
                    <a:pt x="0" y="480"/>
                    <a:pt x="0" y="480"/>
                    <a:pt x="0" y="480"/>
                  </a:cubicBezTo>
                  <a:cubicBezTo>
                    <a:pt x="0" y="299"/>
                    <a:pt x="60" y="133"/>
                    <a:pt x="162" y="0"/>
                  </a:cubicBezTo>
                  <a:lnTo>
                    <a:pt x="790" y="0"/>
                  </a:lnTo>
                  <a:close/>
                </a:path>
              </a:pathLst>
            </a:custGeom>
            <a:solidFill>
              <a:srgbClr val="862302">
                <a:alpha val="22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29" name="Freeform 8"/>
            <p:cNvSpPr>
              <a:spLocks/>
            </p:cNvSpPr>
            <p:nvPr userDrawn="1"/>
          </p:nvSpPr>
          <p:spPr bwMode="gray">
            <a:xfrm>
              <a:off x="280796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7" y="0"/>
                    <a:pt x="396" y="0"/>
                  </a:cubicBezTo>
                  <a:close/>
                </a:path>
              </a:pathLst>
            </a:custGeom>
            <a:solidFill>
              <a:srgbClr val="862302">
                <a:alpha val="44000"/>
              </a:srgb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48" name="Text Placeholder 2"/>
          <p:cNvSpPr>
            <a:spLocks noGrp="1"/>
          </p:cNvSpPr>
          <p:nvPr userDrawn="1">
            <p:ph type="body" idx="1"/>
          </p:nvPr>
        </p:nvSpPr>
        <p:spPr bwMode="gray">
          <a:xfrm>
            <a:off x="580973" y="1725273"/>
            <a:ext cx="1440715" cy="719672"/>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4" name="Group 3"/>
          <p:cNvGrpSpPr/>
          <p:nvPr userDrawn="1"/>
        </p:nvGrpSpPr>
        <p:grpSpPr>
          <a:xfrm>
            <a:off x="2162939" y="1729656"/>
            <a:ext cx="1522291" cy="761448"/>
            <a:chOff x="4366521" y="1969067"/>
            <a:chExt cx="3437665" cy="1289973"/>
          </a:xfrm>
        </p:grpSpPr>
        <p:sp>
          <p:nvSpPr>
            <p:cNvPr id="23" name="Freeform 6"/>
            <p:cNvSpPr>
              <a:spLocks/>
            </p:cNvSpPr>
            <p:nvPr userDrawn="1"/>
          </p:nvSpPr>
          <p:spPr bwMode="gray">
            <a:xfrm>
              <a:off x="4366521" y="1972471"/>
              <a:ext cx="3437665" cy="1286569"/>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1" name="Freeform 10"/>
            <p:cNvSpPr>
              <a:spLocks/>
            </p:cNvSpPr>
            <p:nvPr userDrawn="1"/>
          </p:nvSpPr>
          <p:spPr bwMode="gray">
            <a:xfrm>
              <a:off x="5687129" y="1969067"/>
              <a:ext cx="2117057" cy="1289973"/>
            </a:xfrm>
            <a:custGeom>
              <a:avLst/>
              <a:gdLst>
                <a:gd name="T0" fmla="*/ 790 w 790"/>
                <a:gd name="T1" fmla="*/ 0 h 481"/>
                <a:gd name="T2" fmla="*/ 790 w 790"/>
                <a:gd name="T3" fmla="*/ 86 h 481"/>
                <a:gd name="T4" fmla="*/ 394 w 790"/>
                <a:gd name="T5" fmla="*/ 481 h 481"/>
                <a:gd name="T6" fmla="*/ 0 w 790"/>
                <a:gd name="T7" fmla="*/ 481 h 481"/>
                <a:gd name="T8" fmla="*/ 162 w 790"/>
                <a:gd name="T9" fmla="*/ 1 h 481"/>
                <a:gd name="T10" fmla="*/ 790 w 790"/>
                <a:gd name="T11" fmla="*/ 0 h 481"/>
              </a:gdLst>
              <a:ahLst/>
              <a:cxnLst>
                <a:cxn ang="0">
                  <a:pos x="T0" y="T1"/>
                </a:cxn>
                <a:cxn ang="0">
                  <a:pos x="T2" y="T3"/>
                </a:cxn>
                <a:cxn ang="0">
                  <a:pos x="T4" y="T5"/>
                </a:cxn>
                <a:cxn ang="0">
                  <a:pos x="T6" y="T7"/>
                </a:cxn>
                <a:cxn ang="0">
                  <a:pos x="T8" y="T9"/>
                </a:cxn>
                <a:cxn ang="0">
                  <a:pos x="T10" y="T11"/>
                </a:cxn>
              </a:cxnLst>
              <a:rect l="0" t="0" r="r" b="b"/>
              <a:pathLst>
                <a:path w="790" h="481">
                  <a:moveTo>
                    <a:pt x="790" y="0"/>
                  </a:moveTo>
                  <a:cubicBezTo>
                    <a:pt x="790" y="86"/>
                    <a:pt x="790" y="86"/>
                    <a:pt x="790" y="86"/>
                  </a:cubicBezTo>
                  <a:cubicBezTo>
                    <a:pt x="571" y="86"/>
                    <a:pt x="394" y="262"/>
                    <a:pt x="394" y="481"/>
                  </a:cubicBezTo>
                  <a:cubicBezTo>
                    <a:pt x="0" y="481"/>
                    <a:pt x="0" y="481"/>
                    <a:pt x="0" y="481"/>
                  </a:cubicBezTo>
                  <a:cubicBezTo>
                    <a:pt x="0" y="300"/>
                    <a:pt x="60" y="134"/>
                    <a:pt x="162" y="1"/>
                  </a:cubicBezTo>
                  <a:lnTo>
                    <a:pt x="790" y="0"/>
                  </a:lnTo>
                  <a:close/>
                </a:path>
              </a:pathLst>
            </a:custGeom>
            <a:solidFill>
              <a:schemeClr val="accent2">
                <a:lumMod val="75000"/>
                <a:alpha val="33000"/>
              </a:scheme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2" name="Freeform 11"/>
            <p:cNvSpPr>
              <a:spLocks/>
            </p:cNvSpPr>
            <p:nvPr userDrawn="1"/>
          </p:nvSpPr>
          <p:spPr bwMode="gray">
            <a:xfrm>
              <a:off x="6743388" y="2199368"/>
              <a:ext cx="1060798" cy="1059662"/>
            </a:xfrm>
            <a:custGeom>
              <a:avLst/>
              <a:gdLst>
                <a:gd name="T0" fmla="*/ 396 w 396"/>
                <a:gd name="T1" fmla="*/ 0 h 395"/>
                <a:gd name="T2" fmla="*/ 396 w 396"/>
                <a:gd name="T3" fmla="*/ 394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4"/>
                    <a:pt x="396" y="394"/>
                    <a:pt x="396" y="394"/>
                  </a:cubicBezTo>
                  <a:cubicBezTo>
                    <a:pt x="0" y="395"/>
                    <a:pt x="0" y="395"/>
                    <a:pt x="0" y="395"/>
                  </a:cubicBezTo>
                  <a:cubicBezTo>
                    <a:pt x="0" y="176"/>
                    <a:pt x="177" y="0"/>
                    <a:pt x="396" y="0"/>
                  </a:cubicBezTo>
                  <a:close/>
                </a:path>
              </a:pathLst>
            </a:custGeom>
            <a:solidFill>
              <a:srgbClr val="2481B9">
                <a:alpha val="75000"/>
              </a:srgbClr>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grpSp>
      <p:sp>
        <p:nvSpPr>
          <p:cNvPr id="49" name="Text Placeholder 2"/>
          <p:cNvSpPr>
            <a:spLocks noGrp="1"/>
          </p:cNvSpPr>
          <p:nvPr userDrawn="1">
            <p:ph type="body" idx="10"/>
          </p:nvPr>
        </p:nvSpPr>
        <p:spPr bwMode="gray">
          <a:xfrm>
            <a:off x="2208305" y="1725273"/>
            <a:ext cx="1440715" cy="719672"/>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5" name="Group 4"/>
          <p:cNvGrpSpPr/>
          <p:nvPr userDrawn="1"/>
        </p:nvGrpSpPr>
        <p:grpSpPr bwMode="gray">
          <a:xfrm>
            <a:off x="3818032" y="1729249"/>
            <a:ext cx="1524267" cy="759440"/>
            <a:chOff x="8122401" y="1814325"/>
            <a:chExt cx="4066424" cy="1519916"/>
          </a:xfrm>
        </p:grpSpPr>
        <p:sp>
          <p:nvSpPr>
            <p:cNvPr id="25" name="Freeform 6"/>
            <p:cNvSpPr>
              <a:spLocks/>
            </p:cNvSpPr>
            <p:nvPr userDrawn="1"/>
          </p:nvSpPr>
          <p:spPr bwMode="gray">
            <a:xfrm>
              <a:off x="8122401" y="1814325"/>
              <a:ext cx="4061154" cy="1519916"/>
            </a:xfrm>
            <a:custGeom>
              <a:avLst/>
              <a:gdLst>
                <a:gd name="T0" fmla="*/ 0 w 3030"/>
                <a:gd name="T1" fmla="*/ 0 h 1134"/>
                <a:gd name="T2" fmla="*/ 3030 w 3030"/>
                <a:gd name="T3" fmla="*/ 0 h 1134"/>
                <a:gd name="T4" fmla="*/ 3030 w 3030"/>
                <a:gd name="T5" fmla="*/ 1134 h 1134"/>
                <a:gd name="T6" fmla="*/ 0 w 3030"/>
                <a:gd name="T7" fmla="*/ 1134 h 1134"/>
                <a:gd name="T8" fmla="*/ 0 w 3030"/>
                <a:gd name="T9" fmla="*/ 0 h 1134"/>
                <a:gd name="T10" fmla="*/ 0 w 3030"/>
                <a:gd name="T11" fmla="*/ 0 h 1134"/>
              </a:gdLst>
              <a:ahLst/>
              <a:cxnLst>
                <a:cxn ang="0">
                  <a:pos x="T0" y="T1"/>
                </a:cxn>
                <a:cxn ang="0">
                  <a:pos x="T2" y="T3"/>
                </a:cxn>
                <a:cxn ang="0">
                  <a:pos x="T4" y="T5"/>
                </a:cxn>
                <a:cxn ang="0">
                  <a:pos x="T6" y="T7"/>
                </a:cxn>
                <a:cxn ang="0">
                  <a:pos x="T8" y="T9"/>
                </a:cxn>
                <a:cxn ang="0">
                  <a:pos x="T10" y="T11"/>
                </a:cxn>
              </a:cxnLst>
              <a:rect l="0" t="0" r="r" b="b"/>
              <a:pathLst>
                <a:path w="3030" h="1134">
                  <a:moveTo>
                    <a:pt x="0" y="0"/>
                  </a:moveTo>
                  <a:lnTo>
                    <a:pt x="3030" y="0"/>
                  </a:lnTo>
                  <a:lnTo>
                    <a:pt x="3030" y="1134"/>
                  </a:lnTo>
                  <a:lnTo>
                    <a:pt x="0" y="1134"/>
                  </a:lnTo>
                  <a:lnTo>
                    <a:pt x="0" y="0"/>
                  </a:lnTo>
                  <a:lnTo>
                    <a:pt x="0" y="0"/>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lvl="0"/>
              <a:endParaRPr lang="en-US" sz="1351" dirty="0"/>
            </a:p>
          </p:txBody>
        </p:sp>
        <p:sp>
          <p:nvSpPr>
            <p:cNvPr id="1034" name="Freeform 13"/>
            <p:cNvSpPr>
              <a:spLocks/>
            </p:cNvSpPr>
            <p:nvPr userDrawn="1"/>
          </p:nvSpPr>
          <p:spPr bwMode="gray">
            <a:xfrm>
              <a:off x="9687796" y="1814325"/>
              <a:ext cx="2501028" cy="1519916"/>
            </a:xfrm>
            <a:custGeom>
              <a:avLst/>
              <a:gdLst>
                <a:gd name="T0" fmla="*/ 790 w 790"/>
                <a:gd name="T1" fmla="*/ 0 h 480"/>
                <a:gd name="T2" fmla="*/ 790 w 790"/>
                <a:gd name="T3" fmla="*/ 85 h 480"/>
                <a:gd name="T4" fmla="*/ 394 w 790"/>
                <a:gd name="T5" fmla="*/ 480 h 480"/>
                <a:gd name="T6" fmla="*/ 0 w 790"/>
                <a:gd name="T7" fmla="*/ 480 h 480"/>
                <a:gd name="T8" fmla="*/ 162 w 790"/>
                <a:gd name="T9" fmla="*/ 0 h 480"/>
                <a:gd name="T10" fmla="*/ 790 w 790"/>
                <a:gd name="T11" fmla="*/ 0 h 480"/>
              </a:gdLst>
              <a:ahLst/>
              <a:cxnLst>
                <a:cxn ang="0">
                  <a:pos x="T0" y="T1"/>
                </a:cxn>
                <a:cxn ang="0">
                  <a:pos x="T2" y="T3"/>
                </a:cxn>
                <a:cxn ang="0">
                  <a:pos x="T4" y="T5"/>
                </a:cxn>
                <a:cxn ang="0">
                  <a:pos x="T6" y="T7"/>
                </a:cxn>
                <a:cxn ang="0">
                  <a:pos x="T8" y="T9"/>
                </a:cxn>
                <a:cxn ang="0">
                  <a:pos x="T10" y="T11"/>
                </a:cxn>
              </a:cxnLst>
              <a:rect l="0" t="0" r="r" b="b"/>
              <a:pathLst>
                <a:path w="790" h="480">
                  <a:moveTo>
                    <a:pt x="790" y="0"/>
                  </a:moveTo>
                  <a:cubicBezTo>
                    <a:pt x="790" y="85"/>
                    <a:pt x="790" y="85"/>
                    <a:pt x="790" y="85"/>
                  </a:cubicBezTo>
                  <a:cubicBezTo>
                    <a:pt x="572" y="85"/>
                    <a:pt x="394" y="261"/>
                    <a:pt x="394" y="480"/>
                  </a:cubicBezTo>
                  <a:cubicBezTo>
                    <a:pt x="0" y="480"/>
                    <a:pt x="0" y="480"/>
                    <a:pt x="0" y="480"/>
                  </a:cubicBezTo>
                  <a:cubicBezTo>
                    <a:pt x="0" y="299"/>
                    <a:pt x="61" y="133"/>
                    <a:pt x="162" y="0"/>
                  </a:cubicBezTo>
                  <a:lnTo>
                    <a:pt x="790" y="0"/>
                  </a:lnTo>
                  <a:close/>
                </a:path>
              </a:pathLst>
            </a:custGeom>
            <a:solidFill>
              <a:schemeClr val="accent3">
                <a:lumMod val="75000"/>
                <a:alpha val="63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sp>
          <p:nvSpPr>
            <p:cNvPr id="1035" name="Freeform 14"/>
            <p:cNvSpPr>
              <a:spLocks/>
            </p:cNvSpPr>
            <p:nvPr userDrawn="1"/>
          </p:nvSpPr>
          <p:spPr bwMode="gray">
            <a:xfrm>
              <a:off x="10935630" y="2082388"/>
              <a:ext cx="1253195" cy="1251853"/>
            </a:xfrm>
            <a:custGeom>
              <a:avLst/>
              <a:gdLst>
                <a:gd name="T0" fmla="*/ 396 w 396"/>
                <a:gd name="T1" fmla="*/ 0 h 395"/>
                <a:gd name="T2" fmla="*/ 396 w 396"/>
                <a:gd name="T3" fmla="*/ 395 h 395"/>
                <a:gd name="T4" fmla="*/ 0 w 396"/>
                <a:gd name="T5" fmla="*/ 395 h 395"/>
                <a:gd name="T6" fmla="*/ 396 w 396"/>
                <a:gd name="T7" fmla="*/ 0 h 395"/>
              </a:gdLst>
              <a:ahLst/>
              <a:cxnLst>
                <a:cxn ang="0">
                  <a:pos x="T0" y="T1"/>
                </a:cxn>
                <a:cxn ang="0">
                  <a:pos x="T2" y="T3"/>
                </a:cxn>
                <a:cxn ang="0">
                  <a:pos x="T4" y="T5"/>
                </a:cxn>
                <a:cxn ang="0">
                  <a:pos x="T6" y="T7"/>
                </a:cxn>
              </a:cxnLst>
              <a:rect l="0" t="0" r="r" b="b"/>
              <a:pathLst>
                <a:path w="396" h="395">
                  <a:moveTo>
                    <a:pt x="396" y="0"/>
                  </a:moveTo>
                  <a:cubicBezTo>
                    <a:pt x="396" y="395"/>
                    <a:pt x="396" y="395"/>
                    <a:pt x="396" y="395"/>
                  </a:cubicBezTo>
                  <a:cubicBezTo>
                    <a:pt x="0" y="395"/>
                    <a:pt x="0" y="395"/>
                    <a:pt x="0" y="395"/>
                  </a:cubicBezTo>
                  <a:cubicBezTo>
                    <a:pt x="0" y="176"/>
                    <a:pt x="178" y="0"/>
                    <a:pt x="396" y="0"/>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en-US" sz="1351" dirty="0"/>
            </a:p>
          </p:txBody>
        </p:sp>
      </p:grpSp>
      <p:sp>
        <p:nvSpPr>
          <p:cNvPr id="50" name="Text Placeholder 2"/>
          <p:cNvSpPr>
            <a:spLocks noGrp="1"/>
          </p:cNvSpPr>
          <p:nvPr userDrawn="1">
            <p:ph type="body" idx="11"/>
          </p:nvPr>
        </p:nvSpPr>
        <p:spPr bwMode="gray">
          <a:xfrm>
            <a:off x="3890635" y="1725273"/>
            <a:ext cx="1440715" cy="719672"/>
          </a:xfrm>
        </p:spPr>
        <p:txBody>
          <a:bodyPr anchor="ctr" anchorCtr="0">
            <a:noAutofit/>
          </a:bodyPr>
          <a:lstStyle>
            <a:lvl1pPr marL="0" indent="0">
              <a:buNone/>
              <a:defRPr sz="1500" b="0" spc="-23" baseline="0">
                <a:solidFill>
                  <a:schemeClr val="bg1"/>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22" name="Rectangle 21"/>
          <p:cNvSpPr/>
          <p:nvPr userDrawn="1"/>
        </p:nvSpPr>
        <p:spPr bwMode="gray">
          <a:xfrm>
            <a:off x="3815011" y="2434274"/>
            <a:ext cx="1527524" cy="371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4" name="Rectangle 23"/>
          <p:cNvSpPr/>
          <p:nvPr userDrawn="1"/>
        </p:nvSpPr>
        <p:spPr bwMode="gray">
          <a:xfrm>
            <a:off x="2160556" y="2434274"/>
            <a:ext cx="1530549" cy="371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p:cNvSpPr/>
          <p:nvPr userDrawn="1"/>
        </p:nvSpPr>
        <p:spPr bwMode="gray">
          <a:xfrm>
            <a:off x="511873" y="2434274"/>
            <a:ext cx="1522291" cy="371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p:cNvSpPr>
            <a:spLocks noGrp="1"/>
          </p:cNvSpPr>
          <p:nvPr>
            <p:ph type="title"/>
          </p:nvPr>
        </p:nvSpPr>
        <p:spPr bwMode="gray"/>
        <p:txBody>
          <a:bodyPr/>
          <a:lstStyle/>
          <a:p>
            <a:r>
              <a:rPr lang="en-US" dirty="0"/>
              <a:t>Click to edit Master title style</a:t>
            </a:r>
          </a:p>
        </p:txBody>
      </p:sp>
      <p:sp>
        <p:nvSpPr>
          <p:cNvPr id="54" name="Text Placeholder 2"/>
          <p:cNvSpPr>
            <a:spLocks noGrp="1"/>
          </p:cNvSpPr>
          <p:nvPr userDrawn="1">
            <p:ph type="body" idx="12"/>
          </p:nvPr>
        </p:nvSpPr>
        <p:spPr bwMode="gray">
          <a:xfrm>
            <a:off x="580974" y="2608865"/>
            <a:ext cx="1425665" cy="3295630"/>
          </a:xfrm>
        </p:spPr>
        <p:txBody>
          <a:bodyPr anchor="t" anchorCtr="0">
            <a:noAutofit/>
          </a:bodyPr>
          <a:lstStyle>
            <a:lvl1pPr marL="0" indent="0">
              <a:buNone/>
              <a:defRPr sz="12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5" name="Text Placeholder 2"/>
          <p:cNvSpPr>
            <a:spLocks noGrp="1"/>
          </p:cNvSpPr>
          <p:nvPr userDrawn="1">
            <p:ph type="body" idx="13"/>
          </p:nvPr>
        </p:nvSpPr>
        <p:spPr bwMode="gray">
          <a:xfrm>
            <a:off x="2208306" y="2608865"/>
            <a:ext cx="1425665" cy="3295630"/>
          </a:xfrm>
        </p:spPr>
        <p:txBody>
          <a:bodyPr anchor="t" anchorCtr="0">
            <a:noAutofit/>
          </a:bodyPr>
          <a:lstStyle>
            <a:lvl1pPr marL="0" indent="0">
              <a:buNone/>
              <a:defRPr sz="12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6" name="Text Placeholder 2"/>
          <p:cNvSpPr>
            <a:spLocks noGrp="1"/>
          </p:cNvSpPr>
          <p:nvPr userDrawn="1">
            <p:ph type="body" idx="14"/>
          </p:nvPr>
        </p:nvSpPr>
        <p:spPr bwMode="gray">
          <a:xfrm>
            <a:off x="3890634" y="2623341"/>
            <a:ext cx="1425665" cy="3295630"/>
          </a:xfrm>
        </p:spPr>
        <p:txBody>
          <a:bodyPr anchor="t" anchorCtr="0">
            <a:noAutofit/>
          </a:bodyPr>
          <a:lstStyle>
            <a:lvl1pPr marL="0" indent="0">
              <a:buNone/>
              <a:defRPr sz="12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27" name="Rectangle 26"/>
          <p:cNvSpPr/>
          <p:nvPr userDrawn="1"/>
        </p:nvSpPr>
        <p:spPr bwMode="gray">
          <a:xfrm>
            <a:off x="5466447" y="2434274"/>
            <a:ext cx="1529107" cy="371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3" name="Text Placeholder 2"/>
          <p:cNvSpPr>
            <a:spLocks noGrp="1"/>
          </p:cNvSpPr>
          <p:nvPr>
            <p:ph type="body" idx="16"/>
          </p:nvPr>
        </p:nvSpPr>
        <p:spPr bwMode="gray">
          <a:xfrm>
            <a:off x="5517320" y="2623341"/>
            <a:ext cx="1425665" cy="3295630"/>
          </a:xfrm>
        </p:spPr>
        <p:txBody>
          <a:bodyPr anchor="t" anchorCtr="0">
            <a:noAutofit/>
          </a:bodyPr>
          <a:lstStyle>
            <a:lvl1pPr marL="0" indent="0">
              <a:buNone/>
              <a:defRPr sz="12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39" name="Rectangle 38"/>
          <p:cNvSpPr/>
          <p:nvPr userDrawn="1"/>
        </p:nvSpPr>
        <p:spPr bwMode="gray">
          <a:xfrm>
            <a:off x="7109697" y="2434274"/>
            <a:ext cx="1526967" cy="371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40" name="Text Placeholder 2"/>
          <p:cNvSpPr>
            <a:spLocks noGrp="1"/>
          </p:cNvSpPr>
          <p:nvPr>
            <p:ph type="body" idx="18"/>
          </p:nvPr>
        </p:nvSpPr>
        <p:spPr bwMode="gray">
          <a:xfrm>
            <a:off x="7160566" y="2623341"/>
            <a:ext cx="1425665" cy="3295630"/>
          </a:xfrm>
        </p:spPr>
        <p:txBody>
          <a:bodyPr anchor="t" anchorCtr="0">
            <a:noAutofit/>
          </a:bodyPr>
          <a:lstStyle>
            <a:lvl1pPr marL="0" indent="0">
              <a:buNone/>
              <a:defRPr sz="1200" b="0">
                <a:solidFill>
                  <a:srgbClr val="000000"/>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Tree>
    <p:extLst>
      <p:ext uri="{BB962C8B-B14F-4D97-AF65-F5344CB8AC3E}">
        <p14:creationId xmlns:p14="http://schemas.microsoft.com/office/powerpoint/2010/main" val="187379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_Content">
    <p:spTree>
      <p:nvGrpSpPr>
        <p:cNvPr id="1" name=""/>
        <p:cNvGrpSpPr/>
        <p:nvPr/>
      </p:nvGrpSpPr>
      <p:grpSpPr>
        <a:xfrm>
          <a:off x="0" y="0"/>
          <a:ext cx="0" cy="0"/>
          <a:chOff x="0" y="0"/>
          <a:chExt cx="0" cy="0"/>
        </a:xfrm>
      </p:grpSpPr>
      <p:sp>
        <p:nvSpPr>
          <p:cNvPr id="3" name="Rectangle 2"/>
          <p:cNvSpPr/>
          <p:nvPr userDrawn="1"/>
        </p:nvSpPr>
        <p:spPr>
          <a:xfrm>
            <a:off x="0" y="3218545"/>
            <a:ext cx="9144000" cy="2162629"/>
          </a:xfrm>
          <a:prstGeom prst="rect">
            <a:avLst/>
          </a:prstGeom>
          <a:solidFill>
            <a:schemeClr val="bg1">
              <a:alpha val="56000"/>
            </a:schemeClr>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solidFill>
                <a:schemeClr val="tx1"/>
              </a:solidFill>
            </a:endParaRPr>
          </a:p>
        </p:txBody>
      </p:sp>
      <p:grpSp>
        <p:nvGrpSpPr>
          <p:cNvPr id="7" name="Group 6"/>
          <p:cNvGrpSpPr/>
          <p:nvPr userDrawn="1"/>
        </p:nvGrpSpPr>
        <p:grpSpPr>
          <a:xfrm>
            <a:off x="3806910" y="2172606"/>
            <a:ext cx="1576119" cy="2100942"/>
            <a:chOff x="4954309" y="2331759"/>
            <a:chExt cx="2341438" cy="2341436"/>
          </a:xfrm>
        </p:grpSpPr>
        <p:sp>
          <p:nvSpPr>
            <p:cNvPr id="8" name="Oval 7"/>
            <p:cNvSpPr/>
            <p:nvPr/>
          </p:nvSpPr>
          <p:spPr>
            <a:xfrm>
              <a:off x="4954309" y="2331759"/>
              <a:ext cx="2341438" cy="2341436"/>
            </a:xfrm>
            <a:prstGeom prst="ellipse">
              <a:avLst/>
            </a:prstGeom>
            <a:solidFill>
              <a:schemeClr val="bg1"/>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sp>
          <p:nvSpPr>
            <p:cNvPr id="9" name="Oval 8"/>
            <p:cNvSpPr/>
            <p:nvPr/>
          </p:nvSpPr>
          <p:spPr>
            <a:xfrm>
              <a:off x="5097688" y="2475138"/>
              <a:ext cx="2054680" cy="2054678"/>
            </a:xfrm>
            <a:prstGeom prst="ellipse">
              <a:avLst/>
            </a:prstGeom>
            <a:solidFill>
              <a:schemeClr val="accent2"/>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grpSp>
      <p:grpSp>
        <p:nvGrpSpPr>
          <p:cNvPr id="11" name="Group 10"/>
          <p:cNvGrpSpPr/>
          <p:nvPr userDrawn="1"/>
        </p:nvGrpSpPr>
        <p:grpSpPr>
          <a:xfrm>
            <a:off x="1095660" y="2172606"/>
            <a:ext cx="1576119" cy="2100942"/>
            <a:chOff x="1340252" y="2331759"/>
            <a:chExt cx="2341438" cy="2341436"/>
          </a:xfrm>
        </p:grpSpPr>
        <p:sp>
          <p:nvSpPr>
            <p:cNvPr id="12" name="Oval 11"/>
            <p:cNvSpPr/>
            <p:nvPr/>
          </p:nvSpPr>
          <p:spPr>
            <a:xfrm>
              <a:off x="1340252" y="2331759"/>
              <a:ext cx="2341438" cy="2341436"/>
            </a:xfrm>
            <a:prstGeom prst="ellipse">
              <a:avLst/>
            </a:prstGeom>
            <a:solidFill>
              <a:schemeClr val="bg1"/>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sp>
          <p:nvSpPr>
            <p:cNvPr id="13" name="Oval 12"/>
            <p:cNvSpPr/>
            <p:nvPr/>
          </p:nvSpPr>
          <p:spPr>
            <a:xfrm>
              <a:off x="1483631" y="2475138"/>
              <a:ext cx="2054680" cy="2054678"/>
            </a:xfrm>
            <a:prstGeom prst="ellipse">
              <a:avLst/>
            </a:prstGeom>
            <a:solidFill>
              <a:schemeClr val="accent1"/>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grpSp>
      <p:grpSp>
        <p:nvGrpSpPr>
          <p:cNvPr id="15" name="Group 14"/>
          <p:cNvGrpSpPr/>
          <p:nvPr userDrawn="1"/>
        </p:nvGrpSpPr>
        <p:grpSpPr>
          <a:xfrm>
            <a:off x="6518158" y="2172606"/>
            <a:ext cx="1576119" cy="2100942"/>
            <a:chOff x="8568366" y="2331759"/>
            <a:chExt cx="2341438" cy="2341436"/>
          </a:xfrm>
        </p:grpSpPr>
        <p:sp>
          <p:nvSpPr>
            <p:cNvPr id="16" name="Oval 15"/>
            <p:cNvSpPr/>
            <p:nvPr/>
          </p:nvSpPr>
          <p:spPr>
            <a:xfrm>
              <a:off x="8568366" y="2331759"/>
              <a:ext cx="2341438" cy="2341436"/>
            </a:xfrm>
            <a:prstGeom prst="ellipse">
              <a:avLst/>
            </a:prstGeom>
            <a:solidFill>
              <a:schemeClr val="bg1"/>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sp>
          <p:nvSpPr>
            <p:cNvPr id="17" name="Oval 16"/>
            <p:cNvSpPr/>
            <p:nvPr/>
          </p:nvSpPr>
          <p:spPr>
            <a:xfrm>
              <a:off x="8711745" y="2475138"/>
              <a:ext cx="2054680" cy="2054678"/>
            </a:xfrm>
            <a:prstGeom prst="ellipse">
              <a:avLst/>
            </a:prstGeom>
            <a:solidFill>
              <a:schemeClr val="accent3"/>
            </a:solidFill>
            <a:ln w="254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grpSp>
      <p:sp>
        <p:nvSpPr>
          <p:cNvPr id="20" name="Oval 19"/>
          <p:cNvSpPr/>
          <p:nvPr userDrawn="1"/>
        </p:nvSpPr>
        <p:spPr>
          <a:xfrm flipV="1">
            <a:off x="5877266" y="3149601"/>
            <a:ext cx="101468" cy="135254"/>
          </a:xfrm>
          <a:prstGeom prst="ellipse">
            <a:avLst/>
          </a:prstGeom>
          <a:solidFill>
            <a:schemeClr val="bg1">
              <a:lumMod val="75000"/>
            </a:schemeClr>
          </a:solidFill>
          <a:ln w="25400">
            <a:no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sp>
        <p:nvSpPr>
          <p:cNvPr id="26" name="Text Placeholder 25"/>
          <p:cNvSpPr>
            <a:spLocks noGrp="1"/>
          </p:cNvSpPr>
          <p:nvPr>
            <p:ph type="body" sz="quarter" idx="10" hasCustomPrompt="1"/>
          </p:nvPr>
        </p:nvSpPr>
        <p:spPr>
          <a:xfrm>
            <a:off x="1142107" y="2743200"/>
            <a:ext cx="1486287" cy="914400"/>
          </a:xfrm>
        </p:spPr>
        <p:txBody>
          <a:bodyPr anchor="ctr" anchorCtr="0"/>
          <a:lstStyle>
            <a:lvl1pPr marL="0" indent="0" algn="ctr">
              <a:buNone/>
              <a:defRPr>
                <a:solidFill>
                  <a:schemeClr val="bg1"/>
                </a:solidFill>
              </a:defRPr>
            </a:lvl1pPr>
          </a:lstStyle>
          <a:p>
            <a:pPr lvl="0"/>
            <a:r>
              <a:rPr lang="en-US" dirty="0"/>
              <a:t>Text</a:t>
            </a:r>
          </a:p>
        </p:txBody>
      </p:sp>
      <p:sp>
        <p:nvSpPr>
          <p:cNvPr id="27" name="Title 26"/>
          <p:cNvSpPr>
            <a:spLocks noGrp="1"/>
          </p:cNvSpPr>
          <p:nvPr>
            <p:ph type="title"/>
          </p:nvPr>
        </p:nvSpPr>
        <p:spPr/>
        <p:txBody>
          <a:bodyPr/>
          <a:lstStyle/>
          <a:p>
            <a:r>
              <a:rPr lang="en-US"/>
              <a:t>Click to edit Master title style</a:t>
            </a:r>
          </a:p>
        </p:txBody>
      </p:sp>
      <p:sp>
        <p:nvSpPr>
          <p:cNvPr id="28" name="Text Placeholder 25"/>
          <p:cNvSpPr>
            <a:spLocks noGrp="1"/>
          </p:cNvSpPr>
          <p:nvPr>
            <p:ph type="body" sz="quarter" idx="11" hasCustomPrompt="1"/>
          </p:nvPr>
        </p:nvSpPr>
        <p:spPr>
          <a:xfrm>
            <a:off x="3828857" y="2743200"/>
            <a:ext cx="1543451" cy="914400"/>
          </a:xfrm>
        </p:spPr>
        <p:txBody>
          <a:bodyPr anchor="ctr" anchorCtr="0"/>
          <a:lstStyle>
            <a:lvl1pPr marL="0" indent="0" algn="ctr">
              <a:buNone/>
              <a:defRPr>
                <a:solidFill>
                  <a:schemeClr val="bg1"/>
                </a:solidFill>
              </a:defRPr>
            </a:lvl1pPr>
          </a:lstStyle>
          <a:p>
            <a:pPr lvl="0"/>
            <a:r>
              <a:rPr lang="en-US" dirty="0"/>
              <a:t>Text</a:t>
            </a:r>
          </a:p>
        </p:txBody>
      </p:sp>
      <p:sp>
        <p:nvSpPr>
          <p:cNvPr id="29" name="Text Placeholder 25"/>
          <p:cNvSpPr>
            <a:spLocks noGrp="1"/>
          </p:cNvSpPr>
          <p:nvPr>
            <p:ph type="body" sz="quarter" idx="12" hasCustomPrompt="1"/>
          </p:nvPr>
        </p:nvSpPr>
        <p:spPr>
          <a:xfrm>
            <a:off x="6515607" y="2743200"/>
            <a:ext cx="1543451" cy="914400"/>
          </a:xfrm>
        </p:spPr>
        <p:txBody>
          <a:bodyPr anchor="ctr" anchorCtr="0"/>
          <a:lstStyle>
            <a:lvl1pPr marL="0" indent="0" algn="ctr">
              <a:buNone/>
              <a:defRPr>
                <a:solidFill>
                  <a:schemeClr val="bg1"/>
                </a:solidFill>
              </a:defRPr>
            </a:lvl1pPr>
          </a:lstStyle>
          <a:p>
            <a:pPr lvl="0"/>
            <a:r>
              <a:rPr lang="en-US" dirty="0"/>
              <a:t>Text</a:t>
            </a:r>
          </a:p>
        </p:txBody>
      </p:sp>
      <p:sp>
        <p:nvSpPr>
          <p:cNvPr id="31" name="Text Placeholder 30"/>
          <p:cNvSpPr>
            <a:spLocks noGrp="1"/>
          </p:cNvSpPr>
          <p:nvPr>
            <p:ph type="body" sz="quarter" idx="13" hasCustomPrompt="1"/>
          </p:nvPr>
        </p:nvSpPr>
        <p:spPr>
          <a:xfrm>
            <a:off x="856283" y="4572000"/>
            <a:ext cx="2115100" cy="381000"/>
          </a:xfrm>
        </p:spPr>
        <p:txBody>
          <a:bodyPr/>
          <a:lstStyle>
            <a:lvl1pPr marL="0" indent="0" algn="ctr">
              <a:buNone/>
              <a:defRPr sz="1800">
                <a:solidFill>
                  <a:srgbClr val="000000"/>
                </a:solidFill>
              </a:defRPr>
            </a:lvl1pPr>
            <a:lvl2pPr marL="169125" indent="0">
              <a:buNone/>
              <a:defRPr/>
            </a:lvl2pPr>
            <a:lvl3pPr marL="345393" indent="0">
              <a:buNone/>
              <a:defRPr/>
            </a:lvl3pPr>
            <a:lvl4pPr marL="471639" indent="0">
              <a:buNone/>
              <a:defRPr/>
            </a:lvl4pPr>
            <a:lvl5pPr marL="641955" indent="0">
              <a:buNone/>
              <a:defRPr/>
            </a:lvl5pPr>
          </a:lstStyle>
          <a:p>
            <a:pPr lvl="0"/>
            <a:r>
              <a:rPr lang="en-US" dirty="0"/>
              <a:t>Click to add text</a:t>
            </a:r>
          </a:p>
        </p:txBody>
      </p:sp>
      <p:sp>
        <p:nvSpPr>
          <p:cNvPr id="32" name="Text Placeholder 30"/>
          <p:cNvSpPr>
            <a:spLocks noGrp="1"/>
          </p:cNvSpPr>
          <p:nvPr>
            <p:ph type="body" sz="quarter" idx="14" hasCustomPrompt="1"/>
          </p:nvPr>
        </p:nvSpPr>
        <p:spPr>
          <a:xfrm>
            <a:off x="3543034" y="4572000"/>
            <a:ext cx="2115100" cy="381000"/>
          </a:xfrm>
        </p:spPr>
        <p:txBody>
          <a:bodyPr/>
          <a:lstStyle>
            <a:lvl1pPr marL="0" indent="0" algn="ctr">
              <a:buNone/>
              <a:defRPr sz="1800">
                <a:solidFill>
                  <a:srgbClr val="000000"/>
                </a:solidFill>
              </a:defRPr>
            </a:lvl1pPr>
            <a:lvl2pPr marL="169125" indent="0">
              <a:buNone/>
              <a:defRPr/>
            </a:lvl2pPr>
            <a:lvl3pPr marL="345393" indent="0">
              <a:buNone/>
              <a:defRPr/>
            </a:lvl3pPr>
            <a:lvl4pPr marL="471639" indent="0">
              <a:buNone/>
              <a:defRPr/>
            </a:lvl4pPr>
            <a:lvl5pPr marL="641955" indent="0">
              <a:buNone/>
              <a:defRPr/>
            </a:lvl5pPr>
          </a:lstStyle>
          <a:p>
            <a:pPr lvl="0"/>
            <a:r>
              <a:rPr lang="en-US" dirty="0"/>
              <a:t>Click to add text</a:t>
            </a:r>
          </a:p>
        </p:txBody>
      </p:sp>
      <p:sp>
        <p:nvSpPr>
          <p:cNvPr id="33" name="Text Placeholder 30"/>
          <p:cNvSpPr>
            <a:spLocks noGrp="1"/>
          </p:cNvSpPr>
          <p:nvPr>
            <p:ph type="body" sz="quarter" idx="15" hasCustomPrompt="1"/>
          </p:nvPr>
        </p:nvSpPr>
        <p:spPr>
          <a:xfrm>
            <a:off x="6229783" y="4572000"/>
            <a:ext cx="2115100" cy="381000"/>
          </a:xfrm>
        </p:spPr>
        <p:txBody>
          <a:bodyPr/>
          <a:lstStyle>
            <a:lvl1pPr marL="0" indent="0" algn="ctr">
              <a:buNone/>
              <a:defRPr sz="1800">
                <a:solidFill>
                  <a:srgbClr val="000000"/>
                </a:solidFill>
              </a:defRPr>
            </a:lvl1pPr>
            <a:lvl2pPr marL="169125" indent="0">
              <a:buNone/>
              <a:defRPr/>
            </a:lvl2pPr>
            <a:lvl3pPr marL="345393" indent="0">
              <a:buNone/>
              <a:defRPr/>
            </a:lvl3pPr>
            <a:lvl4pPr marL="471639" indent="0">
              <a:buNone/>
              <a:defRPr/>
            </a:lvl4pPr>
            <a:lvl5pPr marL="641955" indent="0">
              <a:buNone/>
              <a:defRPr/>
            </a:lvl5pPr>
          </a:lstStyle>
          <a:p>
            <a:pPr lvl="0"/>
            <a:r>
              <a:rPr lang="en-US" dirty="0"/>
              <a:t>Click to add text</a:t>
            </a:r>
          </a:p>
        </p:txBody>
      </p:sp>
      <p:sp>
        <p:nvSpPr>
          <p:cNvPr id="21" name="Oval 20"/>
          <p:cNvSpPr/>
          <p:nvPr userDrawn="1"/>
        </p:nvSpPr>
        <p:spPr>
          <a:xfrm flipV="1">
            <a:off x="3095241" y="3149601"/>
            <a:ext cx="101468" cy="135254"/>
          </a:xfrm>
          <a:prstGeom prst="ellipse">
            <a:avLst/>
          </a:prstGeom>
          <a:solidFill>
            <a:schemeClr val="bg1">
              <a:lumMod val="75000"/>
            </a:schemeClr>
          </a:solidFill>
          <a:ln w="25400">
            <a:no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dirty="0"/>
          </a:p>
        </p:txBody>
      </p:sp>
    </p:spTree>
    <p:extLst>
      <p:ext uri="{BB962C8B-B14F-4D97-AF65-F5344CB8AC3E}">
        <p14:creationId xmlns:p14="http://schemas.microsoft.com/office/powerpoint/2010/main" val="380005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gue with Rock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15065" y="2827641"/>
            <a:ext cx="6157707" cy="3048000"/>
          </a:xfrm>
        </p:spPr>
        <p:txBody>
          <a:bodyPr anchor="t"/>
          <a:lstStyle>
            <a:lvl1pPr>
              <a:defRPr sz="4951">
                <a:solidFill>
                  <a:srgbClr val="FFFFFF"/>
                </a:solidFill>
              </a:defRPr>
            </a:lvl1pPr>
          </a:lstStyle>
          <a:p>
            <a:r>
              <a:rPr lang="en-US" dirty="0"/>
              <a:t>Click to edit Master title style</a:t>
            </a:r>
          </a:p>
        </p:txBody>
      </p:sp>
      <p:sp>
        <p:nvSpPr>
          <p:cNvPr id="5" name="Picture Placeholder 5"/>
          <p:cNvSpPr>
            <a:spLocks noGrp="1"/>
          </p:cNvSpPr>
          <p:nvPr>
            <p:ph type="pic" sz="quarter" idx="11"/>
          </p:nvPr>
        </p:nvSpPr>
        <p:spPr bwMode="gray">
          <a:xfrm>
            <a:off x="0" y="0"/>
            <a:ext cx="9144000" cy="6858000"/>
          </a:xfrm>
        </p:spPr>
        <p:txBody>
          <a:bodyPr/>
          <a:lstStyle/>
          <a:p>
            <a:endParaRPr lang="en-US" dirty="0"/>
          </a:p>
        </p:txBody>
      </p:sp>
    </p:spTree>
    <p:extLst>
      <p:ext uri="{BB962C8B-B14F-4D97-AF65-F5344CB8AC3E}">
        <p14:creationId xmlns:p14="http://schemas.microsoft.com/office/powerpoint/2010/main" val="364848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2" name="Title 1"/>
          <p:cNvSpPr>
            <a:spLocks noGrp="1"/>
          </p:cNvSpPr>
          <p:nvPr userDrawn="1">
            <p:ph type="title"/>
          </p:nvPr>
        </p:nvSpPr>
        <p:spPr bwMode="gray">
          <a:xfrm>
            <a:off x="415067" y="36014"/>
            <a:ext cx="4842912" cy="1143000"/>
          </a:xfrm>
        </p:spPr>
        <p:txBody>
          <a:bodyPr/>
          <a:lstStyle/>
          <a:p>
            <a:r>
              <a:rPr lang="en-US" dirty="0"/>
              <a:t>Click to edit Master title style</a:t>
            </a:r>
          </a:p>
        </p:txBody>
      </p:sp>
      <p:sp>
        <p:nvSpPr>
          <p:cNvPr id="3" name="Text Placeholder 8"/>
          <p:cNvSpPr>
            <a:spLocks noGrp="1"/>
          </p:cNvSpPr>
          <p:nvPr userDrawn="1">
            <p:ph type="body" sz="quarter" idx="10"/>
          </p:nvPr>
        </p:nvSpPr>
        <p:spPr bwMode="gray">
          <a:xfrm>
            <a:off x="415106" y="1828800"/>
            <a:ext cx="4842873"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userDrawn="1">
            <p:ph type="body" idx="1"/>
          </p:nvPr>
        </p:nvSpPr>
        <p:spPr bwMode="gray">
          <a:xfrm>
            <a:off x="415106" y="1175274"/>
            <a:ext cx="4833377" cy="639762"/>
          </a:xfrm>
        </p:spPr>
        <p:txBody>
          <a:bodyPr tIns="0" anchor="t" anchorCtr="0">
            <a:noAutofit/>
          </a:bodyPr>
          <a:lstStyle>
            <a:lvl1pPr marL="0" indent="0">
              <a:lnSpc>
                <a:spcPct val="85000"/>
              </a:lnSpc>
              <a:buNone/>
              <a:defRPr sz="2101" b="0">
                <a:solidFill>
                  <a:srgbClr val="FB4E16"/>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6" name="Picture Placeholder 5"/>
          <p:cNvSpPr>
            <a:spLocks noGrp="1"/>
          </p:cNvSpPr>
          <p:nvPr userDrawn="1">
            <p:ph type="pic" sz="quarter" idx="11" hasCustomPrompt="1"/>
          </p:nvPr>
        </p:nvSpPr>
        <p:spPr bwMode="gray">
          <a:xfrm>
            <a:off x="5444093" y="107782"/>
            <a:ext cx="3699913" cy="6750218"/>
          </a:xfrm>
        </p:spPr>
        <p:txBody>
          <a:bodyPr/>
          <a:lstStyle/>
          <a:p>
            <a:r>
              <a:rPr lang="en-US" dirty="0"/>
              <a:t>Click icon to add picture</a:t>
            </a:r>
          </a:p>
        </p:txBody>
      </p:sp>
      <p:grpSp>
        <p:nvGrpSpPr>
          <p:cNvPr id="12" name="Group 11"/>
          <p:cNvGrpSpPr>
            <a:grpSpLocks noChangeAspect="1"/>
          </p:cNvGrpSpPr>
          <p:nvPr userDrawn="1"/>
        </p:nvGrpSpPr>
        <p:grpSpPr bwMode="auto">
          <a:xfrm>
            <a:off x="2" y="1123"/>
            <a:ext cx="9144001" cy="113168"/>
            <a:chOff x="-889" y="2103"/>
            <a:chExt cx="9456" cy="115"/>
          </a:xfrm>
        </p:grpSpPr>
        <p:sp>
          <p:nvSpPr>
            <p:cNvPr id="13" name="Rectangle 12"/>
            <p:cNvSpPr>
              <a:spLocks noChangeArrowheads="1"/>
            </p:cNvSpPr>
            <p:nvPr userDrawn="1"/>
          </p:nvSpPr>
          <p:spPr bwMode="auto">
            <a:xfrm>
              <a:off x="-889" y="2103"/>
              <a:ext cx="5674" cy="115"/>
            </a:xfrm>
            <a:prstGeom prst="rect">
              <a:avLst/>
            </a:prstGeom>
            <a:solidFill>
              <a:schemeClr val="accent2"/>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sp>
          <p:nvSpPr>
            <p:cNvPr id="14" name="Rectangle 13"/>
            <p:cNvSpPr>
              <a:spLocks noChangeArrowheads="1"/>
            </p:cNvSpPr>
            <p:nvPr userDrawn="1"/>
          </p:nvSpPr>
          <p:spPr bwMode="auto">
            <a:xfrm>
              <a:off x="4785" y="2103"/>
              <a:ext cx="1891" cy="115"/>
            </a:xfrm>
            <a:prstGeom prst="rect">
              <a:avLst/>
            </a:prstGeom>
            <a:solidFill>
              <a:schemeClr val="accent5"/>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sp>
          <p:nvSpPr>
            <p:cNvPr id="15" name="Rectangle 14"/>
            <p:cNvSpPr>
              <a:spLocks noChangeArrowheads="1"/>
            </p:cNvSpPr>
            <p:nvPr userDrawn="1"/>
          </p:nvSpPr>
          <p:spPr bwMode="auto">
            <a:xfrm>
              <a:off x="6676" y="2103"/>
              <a:ext cx="1891" cy="115"/>
            </a:xfrm>
            <a:prstGeom prst="rect">
              <a:avLst/>
            </a:prstGeom>
            <a:solidFill>
              <a:schemeClr val="accent1"/>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grpSp>
    </p:spTree>
    <p:extLst>
      <p:ext uri="{BB962C8B-B14F-4D97-AF65-F5344CB8AC3E}">
        <p14:creationId xmlns:p14="http://schemas.microsoft.com/office/powerpoint/2010/main" val="57277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hoto Collage">
    <p:spTree>
      <p:nvGrpSpPr>
        <p:cNvPr id="1" name=""/>
        <p:cNvGrpSpPr/>
        <p:nvPr/>
      </p:nvGrpSpPr>
      <p:grpSpPr>
        <a:xfrm>
          <a:off x="0" y="0"/>
          <a:ext cx="0" cy="0"/>
          <a:chOff x="0" y="0"/>
          <a:chExt cx="0" cy="0"/>
        </a:xfrm>
      </p:grpSpPr>
      <p:sp>
        <p:nvSpPr>
          <p:cNvPr id="2" name="Rectangle 1"/>
          <p:cNvSpPr/>
          <p:nvPr userDrawn="1"/>
        </p:nvSpPr>
        <p:spPr>
          <a:xfrm>
            <a:off x="2"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6" name="Picture Placeholder 7"/>
          <p:cNvSpPr>
            <a:spLocks noGrp="1"/>
          </p:cNvSpPr>
          <p:nvPr>
            <p:ph type="pic" sz="quarter" idx="16"/>
          </p:nvPr>
        </p:nvSpPr>
        <p:spPr bwMode="gray">
          <a:xfrm>
            <a:off x="-3431" y="3429000"/>
            <a:ext cx="6101789" cy="3429000"/>
          </a:xfrm>
        </p:spPr>
        <p:txBody>
          <a:bodyPr/>
          <a:lstStyle/>
          <a:p>
            <a:endParaRPr lang="en-US" dirty="0"/>
          </a:p>
        </p:txBody>
      </p:sp>
      <p:sp>
        <p:nvSpPr>
          <p:cNvPr id="47" name="Picture Placeholder 7"/>
          <p:cNvSpPr>
            <a:spLocks noGrp="1"/>
          </p:cNvSpPr>
          <p:nvPr>
            <p:ph type="pic" sz="quarter" idx="17"/>
          </p:nvPr>
        </p:nvSpPr>
        <p:spPr bwMode="gray">
          <a:xfrm>
            <a:off x="3052717" y="0"/>
            <a:ext cx="6091284" cy="3429000"/>
          </a:xfrm>
        </p:spPr>
        <p:txBody>
          <a:bodyPr/>
          <a:lstStyle/>
          <a:p>
            <a:endParaRPr lang="en-US" dirty="0"/>
          </a:p>
        </p:txBody>
      </p:sp>
      <p:sp>
        <p:nvSpPr>
          <p:cNvPr id="48" name="Picture Placeholder 7"/>
          <p:cNvSpPr>
            <a:spLocks noGrp="1"/>
          </p:cNvSpPr>
          <p:nvPr>
            <p:ph type="pic" sz="quarter" idx="18"/>
          </p:nvPr>
        </p:nvSpPr>
        <p:spPr bwMode="gray">
          <a:xfrm>
            <a:off x="6098357" y="3429000"/>
            <a:ext cx="3045643" cy="3429000"/>
          </a:xfrm>
        </p:spPr>
        <p:txBody>
          <a:bodyPr/>
          <a:lstStyle/>
          <a:p>
            <a:endParaRPr lang="en-US" dirty="0"/>
          </a:p>
        </p:txBody>
      </p:sp>
      <p:sp>
        <p:nvSpPr>
          <p:cNvPr id="49" name="Text Placeholder 2"/>
          <p:cNvSpPr>
            <a:spLocks noGrp="1"/>
          </p:cNvSpPr>
          <p:nvPr>
            <p:ph type="body" idx="12"/>
          </p:nvPr>
        </p:nvSpPr>
        <p:spPr bwMode="gray">
          <a:xfrm>
            <a:off x="302003" y="1524012"/>
            <a:ext cx="2555053" cy="1338335"/>
          </a:xfrm>
        </p:spPr>
        <p:txBody>
          <a:bodyPr anchor="t" anchorCtr="0">
            <a:noAutofit/>
          </a:bodyPr>
          <a:lstStyle>
            <a:lvl1pPr marL="0" indent="0">
              <a:buNone/>
              <a:defRPr sz="1800" b="0">
                <a:solidFill>
                  <a:schemeClr val="accent4">
                    <a:lumMod val="75000"/>
                  </a:schemeClr>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51" name="Text Placeholder 2"/>
          <p:cNvSpPr>
            <a:spLocks noGrp="1"/>
          </p:cNvSpPr>
          <p:nvPr>
            <p:ph type="body" idx="19"/>
          </p:nvPr>
        </p:nvSpPr>
        <p:spPr bwMode="gray">
          <a:xfrm>
            <a:off x="302003" y="609600"/>
            <a:ext cx="2555053" cy="762000"/>
          </a:xfrm>
        </p:spPr>
        <p:txBody>
          <a:bodyPr anchor="t" anchorCtr="0">
            <a:noAutofit/>
          </a:bodyPr>
          <a:lstStyle>
            <a:lvl1pPr marL="0" indent="0">
              <a:buNone/>
              <a:defRPr sz="2101" b="0">
                <a:solidFill>
                  <a:schemeClr val="accent2"/>
                </a:solidFill>
              </a:defRPr>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sp>
        <p:nvSpPr>
          <p:cNvPr id="16" name="Rectangle 15"/>
          <p:cNvSpPr/>
          <p:nvPr userDrawn="1"/>
        </p:nvSpPr>
        <p:spPr bwMode="gray">
          <a:xfrm>
            <a:off x="2" y="0"/>
            <a:ext cx="3051693" cy="109728"/>
          </a:xfrm>
          <a:prstGeom prst="rect">
            <a:avLst/>
          </a:prstGeom>
          <a:solidFill>
            <a:schemeClr val="accent1"/>
          </a:solidFill>
          <a:ln w="25400" cap="flat" cmpd="sng" algn="ctr">
            <a:noFill/>
            <a:prstDash val="solid"/>
          </a:ln>
          <a:effectLst/>
        </p:spPr>
        <p:txBody>
          <a:bodyPr lIns="0" tIns="0" rIns="0" bIns="0" rtlCol="0" anchor="ctr"/>
          <a:lstStyle/>
          <a:p>
            <a:pPr marL="0" marR="0" lvl="0" indent="0" algn="ctr" defTabSz="686024" eaLnBrk="1" fontAlgn="auto" latinLnBrk="0" hangingPunct="1">
              <a:lnSpc>
                <a:spcPct val="95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2398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hoto Collage No Text">
    <p:spTree>
      <p:nvGrpSpPr>
        <p:cNvPr id="1" name=""/>
        <p:cNvGrpSpPr/>
        <p:nvPr/>
      </p:nvGrpSpPr>
      <p:grpSpPr>
        <a:xfrm>
          <a:off x="0" y="0"/>
          <a:ext cx="0" cy="0"/>
          <a:chOff x="0" y="0"/>
          <a:chExt cx="0" cy="0"/>
        </a:xfrm>
      </p:grpSpPr>
      <p:sp>
        <p:nvSpPr>
          <p:cNvPr id="6" name="Rectangle 5"/>
          <p:cNvSpPr/>
          <p:nvPr userDrawn="1"/>
        </p:nvSpPr>
        <p:spPr>
          <a:xfrm>
            <a:off x="2"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6" name="Picture Placeholder 7"/>
          <p:cNvSpPr>
            <a:spLocks noGrp="1"/>
          </p:cNvSpPr>
          <p:nvPr>
            <p:ph type="pic" sz="quarter" idx="16" hasCustomPrompt="1"/>
          </p:nvPr>
        </p:nvSpPr>
        <p:spPr bwMode="gray">
          <a:xfrm>
            <a:off x="-3431" y="3429000"/>
            <a:ext cx="6101789" cy="3429000"/>
          </a:xfrm>
        </p:spPr>
        <p:txBody>
          <a:bodyPr/>
          <a:lstStyle/>
          <a:p>
            <a:r>
              <a:rPr lang="en-US" dirty="0"/>
              <a:t>Click icon to add picture</a:t>
            </a:r>
          </a:p>
        </p:txBody>
      </p:sp>
      <p:sp>
        <p:nvSpPr>
          <p:cNvPr id="47" name="Picture Placeholder 7"/>
          <p:cNvSpPr>
            <a:spLocks noGrp="1"/>
          </p:cNvSpPr>
          <p:nvPr>
            <p:ph type="pic" sz="quarter" idx="17" hasCustomPrompt="1"/>
          </p:nvPr>
        </p:nvSpPr>
        <p:spPr bwMode="gray">
          <a:xfrm>
            <a:off x="4" y="0"/>
            <a:ext cx="6098425" cy="3429000"/>
          </a:xfrm>
        </p:spPr>
        <p:txBody>
          <a:bodyPr/>
          <a:lstStyle>
            <a:lvl1pPr>
              <a:defRPr baseline="0"/>
            </a:lvl1pPr>
          </a:lstStyle>
          <a:p>
            <a:r>
              <a:rPr lang="en-US" dirty="0"/>
              <a:t>Click icon to add picture</a:t>
            </a:r>
          </a:p>
        </p:txBody>
      </p:sp>
      <p:sp>
        <p:nvSpPr>
          <p:cNvPr id="48" name="Picture Placeholder 7"/>
          <p:cNvSpPr>
            <a:spLocks noGrp="1"/>
          </p:cNvSpPr>
          <p:nvPr>
            <p:ph type="pic" sz="quarter" idx="18" hasCustomPrompt="1"/>
          </p:nvPr>
        </p:nvSpPr>
        <p:spPr bwMode="gray">
          <a:xfrm>
            <a:off x="6096000" y="-10048"/>
            <a:ext cx="3045643" cy="6868048"/>
          </a:xfrm>
        </p:spPr>
        <p:txBody>
          <a:bodyPr/>
          <a:lstStyle>
            <a:lvl1pPr>
              <a:defRPr baseline="0"/>
            </a:lvl1pPr>
          </a:lstStyle>
          <a:p>
            <a:r>
              <a:rPr lang="en-US" dirty="0"/>
              <a:t>Click icon to add picture</a:t>
            </a:r>
          </a:p>
        </p:txBody>
      </p:sp>
    </p:spTree>
    <p:extLst>
      <p:ext uri="{BB962C8B-B14F-4D97-AF65-F5344CB8AC3E}">
        <p14:creationId xmlns:p14="http://schemas.microsoft.com/office/powerpoint/2010/main" val="1792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10" name="Rectangle 9"/>
          <p:cNvSpPr/>
          <p:nvPr userDrawn="1"/>
        </p:nvSpPr>
        <p:spPr>
          <a:xfrm>
            <a:off x="2"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 name="Picture Placeholder 5"/>
          <p:cNvSpPr>
            <a:spLocks noGrp="1"/>
          </p:cNvSpPr>
          <p:nvPr>
            <p:ph type="pic" sz="quarter" idx="11" hasCustomPrompt="1"/>
          </p:nvPr>
        </p:nvSpPr>
        <p:spPr bwMode="gray">
          <a:xfrm>
            <a:off x="0" y="0"/>
            <a:ext cx="9144000" cy="6858000"/>
          </a:xfrm>
        </p:spPr>
        <p:txBody>
          <a:bodyPr/>
          <a:lstStyle/>
          <a:p>
            <a:r>
              <a:rPr lang="en-US" dirty="0"/>
              <a:t>Click icon to add picture</a:t>
            </a:r>
          </a:p>
        </p:txBody>
      </p:sp>
      <p:sp>
        <p:nvSpPr>
          <p:cNvPr id="12" name="Text Placeholder 2"/>
          <p:cNvSpPr>
            <a:spLocks noGrp="1"/>
          </p:cNvSpPr>
          <p:nvPr>
            <p:ph type="body" idx="1"/>
          </p:nvPr>
        </p:nvSpPr>
        <p:spPr bwMode="gray">
          <a:xfrm>
            <a:off x="-57762" y="3962400"/>
            <a:ext cx="5773059" cy="1997242"/>
          </a:xfrm>
          <a:blipFill>
            <a:blip r:embed="rId2" cstate="email">
              <a:extLst>
                <a:ext uri="{28A0092B-C50C-407E-A947-70E740481C1C}">
                  <a14:useLocalDpi xmlns:a14="http://schemas.microsoft.com/office/drawing/2010/main"/>
                </a:ext>
              </a:extLst>
            </a:blip>
            <a:stretch>
              <a:fillRect l="1" t="2" r="-534" b="-535"/>
            </a:stretch>
          </a:blipFill>
        </p:spPr>
        <p:txBody>
          <a:bodyPr lIns="685800" tIns="274320" rIns="548640" bIns="274320" anchor="ctr">
            <a:noAutofit/>
          </a:bodyPr>
          <a:lstStyle>
            <a:lvl1pPr marL="0" indent="0">
              <a:buNone/>
              <a:defRPr sz="2401" b="0" baseline="0"/>
            </a:lvl1pPr>
            <a:lvl2pPr marL="343013" indent="0">
              <a:buNone/>
              <a:defRPr sz="1500" b="1"/>
            </a:lvl2pPr>
            <a:lvl3pPr marL="686024" indent="0">
              <a:buNone/>
              <a:defRPr sz="1351" b="1"/>
            </a:lvl3pPr>
            <a:lvl4pPr marL="1029033" indent="0">
              <a:buNone/>
              <a:defRPr sz="1200" b="1"/>
            </a:lvl4pPr>
            <a:lvl5pPr marL="1372047" indent="0">
              <a:buNone/>
              <a:defRPr sz="1200" b="1"/>
            </a:lvl5pPr>
            <a:lvl6pPr marL="1715057" indent="0">
              <a:buNone/>
              <a:defRPr sz="1200" b="1"/>
            </a:lvl6pPr>
            <a:lvl7pPr marL="2058067" indent="0">
              <a:buNone/>
              <a:defRPr sz="1200" b="1"/>
            </a:lvl7pPr>
            <a:lvl8pPr marL="2401080" indent="0">
              <a:buNone/>
              <a:defRPr sz="1200" b="1"/>
            </a:lvl8pPr>
            <a:lvl9pPr marL="2744089" indent="0">
              <a:buNone/>
              <a:defRPr sz="1200" b="1"/>
            </a:lvl9pPr>
          </a:lstStyle>
          <a:p>
            <a:pPr lvl="0"/>
            <a:endParaRPr lang="en-US" dirty="0"/>
          </a:p>
        </p:txBody>
      </p:sp>
      <p:grpSp>
        <p:nvGrpSpPr>
          <p:cNvPr id="5" name="Group 4"/>
          <p:cNvGrpSpPr>
            <a:grpSpLocks noChangeAspect="1"/>
          </p:cNvGrpSpPr>
          <p:nvPr userDrawn="1"/>
        </p:nvGrpSpPr>
        <p:grpSpPr bwMode="auto">
          <a:xfrm>
            <a:off x="1" y="3962401"/>
            <a:ext cx="5715297" cy="113168"/>
            <a:chOff x="-889" y="2103"/>
            <a:chExt cx="9456" cy="115"/>
          </a:xfrm>
        </p:grpSpPr>
        <p:sp>
          <p:nvSpPr>
            <p:cNvPr id="7" name="Rectangle 6"/>
            <p:cNvSpPr>
              <a:spLocks noChangeArrowheads="1"/>
            </p:cNvSpPr>
            <p:nvPr userDrawn="1"/>
          </p:nvSpPr>
          <p:spPr bwMode="auto">
            <a:xfrm>
              <a:off x="-889" y="2103"/>
              <a:ext cx="5674" cy="115"/>
            </a:xfrm>
            <a:prstGeom prst="rect">
              <a:avLst/>
            </a:prstGeom>
            <a:solidFill>
              <a:schemeClr val="accent2"/>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sp>
          <p:nvSpPr>
            <p:cNvPr id="8" name="Rectangle 7"/>
            <p:cNvSpPr>
              <a:spLocks noChangeArrowheads="1"/>
            </p:cNvSpPr>
            <p:nvPr userDrawn="1"/>
          </p:nvSpPr>
          <p:spPr bwMode="auto">
            <a:xfrm>
              <a:off x="4785" y="2103"/>
              <a:ext cx="1891" cy="115"/>
            </a:xfrm>
            <a:prstGeom prst="rect">
              <a:avLst/>
            </a:prstGeom>
            <a:solidFill>
              <a:schemeClr val="accent5"/>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sp>
          <p:nvSpPr>
            <p:cNvPr id="9" name="Rectangle 8"/>
            <p:cNvSpPr>
              <a:spLocks noChangeArrowheads="1"/>
            </p:cNvSpPr>
            <p:nvPr userDrawn="1"/>
          </p:nvSpPr>
          <p:spPr bwMode="auto">
            <a:xfrm>
              <a:off x="6676" y="2103"/>
              <a:ext cx="1891" cy="115"/>
            </a:xfrm>
            <a:prstGeom prst="rect">
              <a:avLst/>
            </a:prstGeom>
            <a:solidFill>
              <a:schemeClr val="accent1"/>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grpSp>
    </p:spTree>
    <p:extLst>
      <p:ext uri="{BB962C8B-B14F-4D97-AF65-F5344CB8AC3E}">
        <p14:creationId xmlns:p14="http://schemas.microsoft.com/office/powerpoint/2010/main" val="28172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 Slide">
    <p:spTree>
      <p:nvGrpSpPr>
        <p:cNvPr id="1" name=""/>
        <p:cNvGrpSpPr/>
        <p:nvPr/>
      </p:nvGrpSpPr>
      <p:grpSpPr>
        <a:xfrm>
          <a:off x="0" y="0"/>
          <a:ext cx="0" cy="0"/>
          <a:chOff x="0" y="0"/>
          <a:chExt cx="0" cy="0"/>
        </a:xfrm>
      </p:grpSpPr>
      <p:sp>
        <p:nvSpPr>
          <p:cNvPr id="2" name="Rectangle 1"/>
          <p:cNvSpPr/>
          <p:nvPr userDrawn="1"/>
        </p:nvSpPr>
        <p:spPr bwMode="gray">
          <a:xfrm>
            <a:off x="1" y="104515"/>
            <a:ext cx="9139656" cy="6223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7" name="Title 1"/>
          <p:cNvSpPr>
            <a:spLocks noGrp="1"/>
          </p:cNvSpPr>
          <p:nvPr>
            <p:ph type="title" hasCustomPrompt="1"/>
          </p:nvPr>
        </p:nvSpPr>
        <p:spPr bwMode="gray">
          <a:xfrm>
            <a:off x="415065" y="36014"/>
            <a:ext cx="8222523" cy="1143000"/>
          </a:xfrm>
        </p:spPr>
        <p:txBody>
          <a:bodyPr/>
          <a:lstStyle>
            <a:lvl1pPr>
              <a:defRPr/>
            </a:lvl1pPr>
          </a:lstStyle>
          <a:p>
            <a:r>
              <a:rPr lang="en-US" dirty="0"/>
              <a:t>Click to add title</a:t>
            </a:r>
          </a:p>
        </p:txBody>
      </p:sp>
    </p:spTree>
    <p:extLst>
      <p:ext uri="{BB962C8B-B14F-4D97-AF65-F5344CB8AC3E}">
        <p14:creationId xmlns:p14="http://schemas.microsoft.com/office/powerpoint/2010/main" val="289284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6" name="Rectangle 5"/>
          <p:cNvSpPr/>
          <p:nvPr userDrawn="1"/>
        </p:nvSpPr>
        <p:spPr>
          <a:xfrm>
            <a:off x="0" y="2766195"/>
            <a:ext cx="9136063" cy="398605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4650172"/>
            <a:ext cx="7093889" cy="1726840"/>
          </a:xfrm>
        </p:spPr>
        <p:txBody>
          <a:bodyPr>
            <a:noAutofit/>
          </a:bodyPr>
          <a:lstStyle>
            <a:lvl1pPr algn="r">
              <a:lnSpc>
                <a:spcPct val="85000"/>
              </a:lnSpc>
              <a:defRPr sz="2400" b="0" i="0" cap="none" baseline="0">
                <a:solidFill>
                  <a:schemeClr val="bg1"/>
                </a:solidFill>
                <a:latin typeface="+mn-lt"/>
                <a:cs typeface="Gotham Light"/>
              </a:defRPr>
            </a:lvl1pPr>
          </a:lstStyle>
          <a:p>
            <a:endParaRPr lang="en-US" dirty="0"/>
          </a:p>
        </p:txBody>
      </p:sp>
      <p:sp>
        <p:nvSpPr>
          <p:cNvPr id="3" name="Content Placeholder 2"/>
          <p:cNvSpPr>
            <a:spLocks noGrp="1"/>
          </p:cNvSpPr>
          <p:nvPr>
            <p:ph idx="1"/>
          </p:nvPr>
        </p:nvSpPr>
        <p:spPr>
          <a:xfrm>
            <a:off x="2163849" y="683949"/>
            <a:ext cx="6682640" cy="1754451"/>
          </a:xfrm>
        </p:spPr>
        <p:txBody>
          <a:bodyPr>
            <a:normAutofit/>
          </a:bodyPr>
          <a:lstStyle>
            <a:lvl1pPr marL="0" indent="0">
              <a:lnSpc>
                <a:spcPct val="85000"/>
              </a:lnSpc>
              <a:spcBef>
                <a:spcPts val="0"/>
              </a:spcBef>
              <a:buFontTx/>
              <a:buNone/>
              <a:defRPr sz="5400" b="1" i="0" cap="all">
                <a:solidFill>
                  <a:schemeClr val="tx2"/>
                </a:solidFill>
                <a:latin typeface="+mj-lt"/>
                <a:cs typeface="Gotham Light"/>
              </a:defRPr>
            </a:lvl1pPr>
            <a:lvl2pPr>
              <a:lnSpc>
                <a:spcPct val="85000"/>
              </a:lnSpc>
              <a:spcBef>
                <a:spcPts val="1600"/>
              </a:spcBef>
              <a:defRPr sz="1600" b="0" i="0">
                <a:solidFill>
                  <a:schemeClr val="tx1"/>
                </a:solidFill>
                <a:latin typeface="Gotham Book"/>
                <a:cs typeface="Gotham Book"/>
              </a:defRPr>
            </a:lvl2pPr>
          </a:lstStyle>
          <a:p>
            <a:pPr lvl="0"/>
            <a:r>
              <a:rPr lang="en-US" dirty="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362" y="683949"/>
            <a:ext cx="1748182" cy="1678251"/>
          </a:xfrm>
          <a:prstGeom prst="rect">
            <a:avLst/>
          </a:prstGeom>
        </p:spPr>
      </p:pic>
      <p:sp>
        <p:nvSpPr>
          <p:cNvPr id="8" name="Rectangle 7"/>
          <p:cNvSpPr/>
          <p:nvPr userDrawn="1"/>
        </p:nvSpPr>
        <p:spPr>
          <a:xfrm>
            <a:off x="0" y="6752253"/>
            <a:ext cx="5486401" cy="105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5486401" y="6752253"/>
            <a:ext cx="1824830" cy="1057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311231" y="6752253"/>
            <a:ext cx="1824830" cy="1057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552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581150"/>
            <a:ext cx="40386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581150"/>
            <a:ext cx="4038600" cy="4876800"/>
          </a:xfrm>
        </p:spPr>
        <p:txBody>
          <a:bodyPr/>
          <a:lstStyle/>
          <a:p>
            <a:pPr lvl="0"/>
            <a:endParaRPr lang="en-US" noProof="0" dirty="0"/>
          </a:p>
        </p:txBody>
      </p:sp>
      <p:sp>
        <p:nvSpPr>
          <p:cNvPr id="5" name="Footer Placeholder 1"/>
          <p:cNvSpPr>
            <a:spLocks noGrp="1"/>
          </p:cNvSpPr>
          <p:nvPr>
            <p:ph type="ftr" sz="quarter" idx="10"/>
          </p:nvPr>
        </p:nvSpPr>
        <p:spPr>
          <a:xfrm>
            <a:off x="3028951" y="6356352"/>
            <a:ext cx="3086100" cy="365125"/>
          </a:xfrm>
          <a:prstGeom prst="rect">
            <a:avLst/>
          </a:prstGeom>
        </p:spPr>
        <p:txBody>
          <a:bodyPr/>
          <a:lstStyle>
            <a:lvl1pPr>
              <a:defRPr/>
            </a:lvl1pPr>
          </a:lstStyle>
          <a:p>
            <a:pPr>
              <a:defRPr/>
            </a:pPr>
            <a:endParaRPr lang="en-US" dirty="0"/>
          </a:p>
        </p:txBody>
      </p:sp>
      <p:sp>
        <p:nvSpPr>
          <p:cNvPr id="6" name="Slide Number Placeholder 2"/>
          <p:cNvSpPr>
            <a:spLocks noGrp="1"/>
          </p:cNvSpPr>
          <p:nvPr>
            <p:ph type="sldNum" sz="quarter" idx="11"/>
          </p:nvPr>
        </p:nvSpPr>
        <p:spPr>
          <a:xfrm>
            <a:off x="6457951" y="6356352"/>
            <a:ext cx="2057400" cy="365125"/>
          </a:xfrm>
          <a:prstGeom prst="rect">
            <a:avLst/>
          </a:prstGeom>
        </p:spPr>
        <p:txBody>
          <a:bodyPr/>
          <a:lstStyle>
            <a:lvl1pPr>
              <a:defRPr/>
            </a:lvl1pPr>
          </a:lstStyle>
          <a:p>
            <a:pPr>
              <a:defRPr/>
            </a:pPr>
            <a:fld id="{9E8B5353-E4CC-4250-8008-F3212E4BCEE3}" type="slidenum">
              <a:rPr lang="en-US" altLang="en-US"/>
              <a:pPr>
                <a:defRPr/>
              </a:pPr>
              <a:t>‹#›</a:t>
            </a:fld>
            <a:endParaRPr lang="en-US" altLang="en-US" dirty="0"/>
          </a:p>
        </p:txBody>
      </p:sp>
    </p:spTree>
    <p:extLst>
      <p:ext uri="{BB962C8B-B14F-4D97-AF65-F5344CB8AC3E}">
        <p14:creationId xmlns:p14="http://schemas.microsoft.com/office/powerpoint/2010/main" val="4086145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4589465"/>
            <a:ext cx="78867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1" y="6356352"/>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EE095B-BCAA-48A5-9E91-A3CB86D5EF37}" type="slidenum">
              <a:rPr lang="en-US" smtClean="0"/>
              <a:t>‹#›</a:t>
            </a:fld>
            <a:endParaRPr lang="en-US" dirty="0"/>
          </a:p>
        </p:txBody>
      </p:sp>
    </p:spTree>
    <p:extLst>
      <p:ext uri="{BB962C8B-B14F-4D97-AF65-F5344CB8AC3E}">
        <p14:creationId xmlns:p14="http://schemas.microsoft.com/office/powerpoint/2010/main" val="2230580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1" y="6356352"/>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EE095B-BCAA-48A5-9E91-A3CB86D5EF37}" type="slidenum">
              <a:rPr lang="en-US" smtClean="0"/>
              <a:t>‹#›</a:t>
            </a:fld>
            <a:endParaRPr lang="en-US" dirty="0"/>
          </a:p>
        </p:txBody>
      </p:sp>
    </p:spTree>
    <p:extLst>
      <p:ext uri="{BB962C8B-B14F-4D97-AF65-F5344CB8AC3E}">
        <p14:creationId xmlns:p14="http://schemas.microsoft.com/office/powerpoint/2010/main" val="418022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4"/>
            <a:ext cx="3868340"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4"/>
            <a:ext cx="3887391"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1" y="6356352"/>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120409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1" y="6356352"/>
            <a:ext cx="2057400" cy="365125"/>
          </a:xfrm>
          <a:prstGeom prst="rect">
            <a:avLst/>
          </a:prstGeom>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194857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1" y="6356352"/>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124580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7"/>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a:xfrm>
            <a:off x="628651" y="6356352"/>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162886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7"/>
            <a:ext cx="4629151"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a:xfrm>
            <a:off x="628651" y="6356352"/>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F01663-7649-46CF-A030-4FC16676E9F3}" type="slidenum">
              <a:rPr lang="en-US" smtClean="0"/>
              <a:t>‹#›</a:t>
            </a:fld>
            <a:endParaRPr lang="en-US" dirty="0"/>
          </a:p>
        </p:txBody>
      </p:sp>
    </p:spTree>
    <p:extLst>
      <p:ext uri="{BB962C8B-B14F-4D97-AF65-F5344CB8AC3E}">
        <p14:creationId xmlns:p14="http://schemas.microsoft.com/office/powerpoint/2010/main" val="4096767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1"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F01663-7649-46CF-A030-4FC16676E9F3}" type="slidenum">
              <a:rPr lang="en-US" smtClean="0"/>
              <a:t>‹#›</a:t>
            </a:fld>
            <a:endParaRPr lang="en-US" dirty="0"/>
          </a:p>
        </p:txBody>
      </p:sp>
      <p:sp>
        <p:nvSpPr>
          <p:cNvPr id="8" name="TextBox 7"/>
          <p:cNvSpPr txBox="1"/>
          <p:nvPr userDrawn="1"/>
        </p:nvSpPr>
        <p:spPr bwMode="gray">
          <a:xfrm>
            <a:off x="434601" y="6430510"/>
            <a:ext cx="3887212" cy="184666"/>
          </a:xfrm>
          <a:prstGeom prst="rect">
            <a:avLst/>
          </a:prstGeom>
          <a:noFill/>
        </p:spPr>
        <p:txBody>
          <a:bodyPr wrap="square" rtlCol="0">
            <a:spAutoFit/>
          </a:bodyPr>
          <a:lstStyle/>
          <a:p>
            <a:r>
              <a:rPr lang="en-US" sz="600" kern="1200" dirty="0">
                <a:solidFill>
                  <a:schemeClr val="bg1">
                    <a:lumMod val="65000"/>
                  </a:schemeClr>
                </a:solidFill>
                <a:latin typeface="+mn-lt"/>
                <a:ea typeface="+mn-ea"/>
                <a:cs typeface="+mn-cs"/>
              </a:rPr>
              <a:t>©2017 BlueEQ. All rights reserved.</a:t>
            </a:r>
          </a:p>
        </p:txBody>
      </p:sp>
      <p:sp>
        <p:nvSpPr>
          <p:cNvPr id="9" name="TextBox 8"/>
          <p:cNvSpPr txBox="1"/>
          <p:nvPr userDrawn="1"/>
        </p:nvSpPr>
        <p:spPr bwMode="gray">
          <a:xfrm>
            <a:off x="8607671" y="6411516"/>
            <a:ext cx="400155" cy="246221"/>
          </a:xfrm>
          <a:prstGeom prst="rect">
            <a:avLst/>
          </a:prstGeom>
        </p:spPr>
        <p:txBody>
          <a:bodyPr vert="horz" lIns="68599" tIns="34299" rIns="68599" bIns="34299" rtlCol="0" anchor="ctr"/>
          <a:lstStyle>
            <a:defPPr>
              <a:defRPr lang="en-US"/>
            </a:defPPr>
            <a:lvl1pPr algn="r">
              <a:defRPr sz="1000">
                <a:solidFill>
                  <a:schemeClr val="bg1">
                    <a:lumMod val="65000"/>
                  </a:schemeClr>
                </a:solidFill>
              </a:defRPr>
            </a:lvl1pPr>
          </a:lstStyle>
          <a:p>
            <a:pPr lvl="0" algn="ctr"/>
            <a:fld id="{6CEAD3D8-D23F-4538-8D00-88F87B5128D3}" type="slidenum">
              <a:rPr lang="en-US" sz="600" smtClean="0"/>
              <a:pPr lvl="0" algn="ctr"/>
              <a:t>‹#›</a:t>
            </a:fld>
            <a:endParaRPr lang="en-US" sz="600" dirty="0"/>
          </a:p>
        </p:txBody>
      </p:sp>
      <p:cxnSp>
        <p:nvCxnSpPr>
          <p:cNvPr id="10" name="Straight Connector 9"/>
          <p:cNvCxnSpPr/>
          <p:nvPr userDrawn="1"/>
        </p:nvCxnSpPr>
        <p:spPr bwMode="gray">
          <a:xfrm>
            <a:off x="498901" y="6316660"/>
            <a:ext cx="8169313" cy="0"/>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a:grpSpLocks noChangeAspect="1"/>
          </p:cNvGrpSpPr>
          <p:nvPr userDrawn="1"/>
        </p:nvGrpSpPr>
        <p:grpSpPr bwMode="auto">
          <a:xfrm>
            <a:off x="2" y="1123"/>
            <a:ext cx="9144001" cy="113168"/>
            <a:chOff x="-889" y="2103"/>
            <a:chExt cx="9456" cy="115"/>
          </a:xfrm>
        </p:grpSpPr>
        <p:sp>
          <p:nvSpPr>
            <p:cNvPr id="12" name="Rectangle 11"/>
            <p:cNvSpPr>
              <a:spLocks noChangeArrowheads="1"/>
            </p:cNvSpPr>
            <p:nvPr userDrawn="1"/>
          </p:nvSpPr>
          <p:spPr bwMode="auto">
            <a:xfrm>
              <a:off x="-889" y="2103"/>
              <a:ext cx="5674" cy="115"/>
            </a:xfrm>
            <a:prstGeom prst="rect">
              <a:avLst/>
            </a:prstGeom>
            <a:solidFill>
              <a:schemeClr val="accent2"/>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sp>
          <p:nvSpPr>
            <p:cNvPr id="13" name="Rectangle 12"/>
            <p:cNvSpPr>
              <a:spLocks noChangeArrowheads="1"/>
            </p:cNvSpPr>
            <p:nvPr userDrawn="1"/>
          </p:nvSpPr>
          <p:spPr bwMode="auto">
            <a:xfrm>
              <a:off x="4785" y="2103"/>
              <a:ext cx="1891" cy="115"/>
            </a:xfrm>
            <a:prstGeom prst="rect">
              <a:avLst/>
            </a:prstGeom>
            <a:solidFill>
              <a:schemeClr val="accent5"/>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sp>
          <p:nvSpPr>
            <p:cNvPr id="14" name="Rectangle 13"/>
            <p:cNvSpPr>
              <a:spLocks noChangeArrowheads="1"/>
            </p:cNvSpPr>
            <p:nvPr userDrawn="1"/>
          </p:nvSpPr>
          <p:spPr bwMode="auto">
            <a:xfrm>
              <a:off x="6676" y="2103"/>
              <a:ext cx="1891" cy="115"/>
            </a:xfrm>
            <a:prstGeom prst="rect">
              <a:avLst/>
            </a:prstGeom>
            <a:solidFill>
              <a:schemeClr val="accent1"/>
            </a:solidFill>
            <a:ln w="25400" cap="flat" cmpd="sng" algn="ctr">
              <a:noFill/>
              <a:prstDash val="solid"/>
            </a:ln>
            <a:effectLst/>
          </p:spPr>
          <p:txBody>
            <a:bodyPr lIns="0" tIns="0" rIns="0" bIns="0" rtlCol="0" anchor="ctr"/>
            <a:lstStyle/>
            <a:p>
              <a:pPr marR="0" lvl="0" indent="0" algn="ctr" fontAlgn="auto">
                <a:lnSpc>
                  <a:spcPct val="95000"/>
                </a:lnSpc>
                <a:spcBef>
                  <a:spcPts val="0"/>
                </a:spcBef>
                <a:spcAft>
                  <a:spcPts val="0"/>
                </a:spcAft>
                <a:buClrTx/>
                <a:buSzTx/>
                <a:buFontTx/>
                <a:buNone/>
                <a:tabLst/>
              </a:pPr>
              <a:endParaRPr kumimoji="0" lang="en-US" sz="1500" b="0" i="0" u="none" strike="noStrike" kern="0" cap="none" spc="0" normalizeH="0" baseline="0" dirty="0">
                <a:ln>
                  <a:noFill/>
                </a:ln>
                <a:solidFill>
                  <a:prstClr val="white"/>
                </a:solidFill>
                <a:effectLst/>
                <a:uLnTx/>
                <a:uFillTx/>
                <a:latin typeface="Arial"/>
              </a:endParaRPr>
            </a:p>
          </p:txBody>
        </p:sp>
      </p:grpSp>
      <p:pic>
        <p:nvPicPr>
          <p:cNvPr id="15" name="Picture 1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8204880" y="6315170"/>
            <a:ext cx="457200" cy="438911"/>
          </a:xfrm>
          <a:prstGeom prst="rect">
            <a:avLst/>
          </a:prstGeom>
        </p:spPr>
      </p:pic>
    </p:spTree>
    <p:extLst>
      <p:ext uri="{BB962C8B-B14F-4D97-AF65-F5344CB8AC3E}">
        <p14:creationId xmlns:p14="http://schemas.microsoft.com/office/powerpoint/2010/main" val="41024723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7" r:id="rId12"/>
    <p:sldLayoutId id="2147483661" r:id="rId13"/>
    <p:sldLayoutId id="2147483650" r:id="rId14"/>
    <p:sldLayoutId id="2147483687" r:id="rId15"/>
    <p:sldLayoutId id="2147483669" r:id="rId16"/>
    <p:sldLayoutId id="2147483685" r:id="rId17"/>
    <p:sldLayoutId id="2147483664" r:id="rId18"/>
    <p:sldLayoutId id="2147483686" r:id="rId19"/>
    <p:sldLayoutId id="2147483694" r:id="rId20"/>
    <p:sldLayoutId id="2147483690" r:id="rId21"/>
    <p:sldLayoutId id="2147483657" r:id="rId22"/>
    <p:sldLayoutId id="2147483660" r:id="rId23"/>
    <p:sldLayoutId id="2147483667" r:id="rId24"/>
    <p:sldLayoutId id="2147483677" r:id="rId25"/>
    <p:sldLayoutId id="2147483663" r:id="rId26"/>
    <p:sldLayoutId id="2147483684" r:id="rId27"/>
    <p:sldLayoutId id="2147484000" r:id="rId28"/>
    <p:sldLayoutId id="214748400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685783" rtl="0" eaLnBrk="1" latinLnBrk="0" hangingPunct="1">
        <a:lnSpc>
          <a:spcPct val="90000"/>
        </a:lnSpc>
        <a:spcBef>
          <a:spcPct val="0"/>
        </a:spcBef>
        <a:buNone/>
        <a:defRPr sz="3300" b="0" i="0" u="none" kern="1200">
          <a:solidFill>
            <a:srgbClr val="0070C0"/>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5.xml"/><Relationship Id="rId7" Type="http://schemas.microsoft.com/office/2007/relationships/hdphoto" Target="../media/hdphoto3.wdp"/><Relationship Id="rId2" Type="http://schemas.openxmlformats.org/officeDocument/2006/relationships/tags" Target="../tags/tag4.xml"/><Relationship Id="rId1" Type="http://schemas.openxmlformats.org/officeDocument/2006/relationships/customXml" Target="../../customXml/item9.xml"/><Relationship Id="rId6" Type="http://schemas.openxmlformats.org/officeDocument/2006/relationships/image" Target="../media/image14.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7.xml"/><Relationship Id="rId7" Type="http://schemas.microsoft.com/office/2007/relationships/hdphoto" Target="../media/hdphoto4.wdp"/><Relationship Id="rId2" Type="http://schemas.openxmlformats.org/officeDocument/2006/relationships/tags" Target="../tags/tag6.xml"/><Relationship Id="rId1" Type="http://schemas.openxmlformats.org/officeDocument/2006/relationships/customXml" Target="../../customXml/item4.xml"/><Relationship Id="rId6" Type="http://schemas.openxmlformats.org/officeDocument/2006/relationships/image" Target="../media/image15.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slideLayout" Target="../slideLayouts/slideLayout2.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1537"/>
            <a:ext cx="3352800" cy="1726840"/>
          </a:xfrm>
        </p:spPr>
        <p:txBody>
          <a:bodyPr/>
          <a:lstStyle/>
          <a:p>
            <a:r>
              <a:rPr lang="en-US" dirty="0"/>
              <a:t> </a:t>
            </a:r>
          </a:p>
        </p:txBody>
      </p:sp>
      <p:sp>
        <p:nvSpPr>
          <p:cNvPr id="4" name="Content Placeholder 3"/>
          <p:cNvSpPr>
            <a:spLocks noGrp="1"/>
          </p:cNvSpPr>
          <p:nvPr>
            <p:ph idx="1"/>
          </p:nvPr>
        </p:nvSpPr>
        <p:spPr/>
        <p:txBody>
          <a:bodyPr>
            <a:normAutofit fontScale="62500" lnSpcReduction="20000"/>
          </a:bodyPr>
          <a:lstStyle/>
          <a:p>
            <a:pPr>
              <a:lnSpc>
                <a:spcPct val="120000"/>
              </a:lnSpc>
            </a:pPr>
            <a:r>
              <a:rPr lang="en-US" dirty="0"/>
              <a:t>Psychological Safety: </a:t>
            </a:r>
          </a:p>
          <a:p>
            <a:pPr>
              <a:lnSpc>
                <a:spcPct val="120000"/>
              </a:lnSpc>
            </a:pPr>
            <a:r>
              <a:rPr lang="en-US" dirty="0">
                <a:solidFill>
                  <a:srgbClr val="EC7C2F"/>
                </a:solidFill>
              </a:rPr>
              <a:t>The Driving Force Behind Career and Business Impact</a:t>
            </a:r>
          </a:p>
        </p:txBody>
      </p:sp>
      <p:sp>
        <p:nvSpPr>
          <p:cNvPr id="5" name="Title 1"/>
          <p:cNvSpPr txBox="1">
            <a:spLocks/>
          </p:cNvSpPr>
          <p:nvPr/>
        </p:nvSpPr>
        <p:spPr>
          <a:xfrm>
            <a:off x="3810000" y="4802572"/>
            <a:ext cx="5036489" cy="1726840"/>
          </a:xfrm>
          <a:prstGeom prst="rect">
            <a:avLst/>
          </a:prstGeom>
        </p:spPr>
        <p:txBody>
          <a:bodyPr vert="horz" lIns="91440" tIns="45720" rIns="91440" bIns="45720" rtlCol="0" anchor="ctr">
            <a:noAutofit/>
          </a:bodyPr>
          <a:lstStyle>
            <a:lvl1pPr algn="r" defTabSz="685783" rtl="0" eaLnBrk="1" latinLnBrk="0" hangingPunct="1">
              <a:lnSpc>
                <a:spcPct val="85000"/>
              </a:lnSpc>
              <a:spcBef>
                <a:spcPct val="0"/>
              </a:spcBef>
              <a:buNone/>
              <a:defRPr sz="2400" b="0" i="0" u="none" kern="1200" cap="none" baseline="0">
                <a:solidFill>
                  <a:schemeClr val="bg1"/>
                </a:solidFill>
                <a:latin typeface="+mn-lt"/>
                <a:ea typeface="+mj-ea"/>
                <a:cs typeface="Gotham Light"/>
              </a:defRPr>
            </a:lvl1pPr>
          </a:lstStyle>
          <a:p>
            <a:r>
              <a:rPr lang="en-US" sz="3200" dirty="0"/>
              <a:t>Michael P. McMullan, MOD</a:t>
            </a:r>
            <a:br>
              <a:rPr lang="en-US" sz="3200" dirty="0"/>
            </a:br>
            <a:r>
              <a:rPr lang="en-US" sz="3200" dirty="0"/>
              <a:t>Senior Partner BlueEQ™</a:t>
            </a:r>
          </a:p>
        </p:txBody>
      </p:sp>
    </p:spTree>
    <p:extLst>
      <p:ext uri="{BB962C8B-B14F-4D97-AF65-F5344CB8AC3E}">
        <p14:creationId xmlns:p14="http://schemas.microsoft.com/office/powerpoint/2010/main" val="272891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Knowing vs. Doing</a:t>
            </a:r>
          </a:p>
        </p:txBody>
      </p:sp>
      <p:graphicFrame>
        <p:nvGraphicFramePr>
          <p:cNvPr id="3" name="Diagram 2"/>
          <p:cNvGraphicFramePr/>
          <p:nvPr>
            <p:extLst>
              <p:ext uri="{D42A27DB-BD31-4B8C-83A1-F6EECF244321}">
                <p14:modId xmlns:p14="http://schemas.microsoft.com/office/powerpoint/2010/main" val="1734689892"/>
              </p:ext>
            </p:extLst>
          </p:nvPr>
        </p:nvGraphicFramePr>
        <p:xfrm>
          <a:off x="1524001"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505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Knowing vs. Doing</a:t>
            </a:r>
          </a:p>
        </p:txBody>
      </p:sp>
      <p:sp>
        <p:nvSpPr>
          <p:cNvPr id="8" name="Rectangle 7"/>
          <p:cNvSpPr/>
          <p:nvPr/>
        </p:nvSpPr>
        <p:spPr>
          <a:xfrm>
            <a:off x="6580632" y="1981200"/>
            <a:ext cx="1572768" cy="1572768"/>
          </a:xfrm>
          <a:prstGeom prst="rect">
            <a:avLst/>
          </a:prstGeom>
          <a:solidFill>
            <a:srgbClr val="C0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a:t>Want to</a:t>
            </a:r>
          </a:p>
          <a:p>
            <a:pPr algn="ctr"/>
            <a:r>
              <a:rPr lang="en-US" dirty="0"/>
              <a:t>Know how to</a:t>
            </a:r>
          </a:p>
          <a:p>
            <a:pPr algn="ctr"/>
            <a:r>
              <a:rPr lang="en-US" dirty="0"/>
              <a:t>Not allowed to</a:t>
            </a:r>
          </a:p>
        </p:txBody>
      </p:sp>
      <p:grpSp>
        <p:nvGrpSpPr>
          <p:cNvPr id="12" name="Group 11"/>
          <p:cNvGrpSpPr>
            <a:grpSpLocks noChangeAspect="1"/>
          </p:cNvGrpSpPr>
          <p:nvPr/>
        </p:nvGrpSpPr>
        <p:grpSpPr>
          <a:xfrm>
            <a:off x="2362200" y="1981200"/>
            <a:ext cx="3840480" cy="3840481"/>
            <a:chOff x="2056681" y="1974937"/>
            <a:chExt cx="3353519" cy="3353520"/>
          </a:xfrm>
        </p:grpSpPr>
        <p:sp>
          <p:nvSpPr>
            <p:cNvPr id="2" name="Rectangle 1"/>
            <p:cNvSpPr/>
            <p:nvPr/>
          </p:nvSpPr>
          <p:spPr>
            <a:xfrm>
              <a:off x="2590800" y="1974937"/>
              <a:ext cx="1371600" cy="1371600"/>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a:solidFill>
                    <a:schemeClr val="tx1"/>
                  </a:solidFill>
                </a:rPr>
                <a:t>Don’t Know</a:t>
              </a:r>
            </a:p>
            <a:p>
              <a:pPr algn="ctr"/>
              <a:r>
                <a:rPr lang="en-US" dirty="0">
                  <a:solidFill>
                    <a:schemeClr val="tx1"/>
                  </a:solidFill>
                </a:rPr>
                <a:t>Do</a:t>
              </a:r>
            </a:p>
          </p:txBody>
        </p:sp>
        <p:sp>
          <p:nvSpPr>
            <p:cNvPr id="5" name="Rectangle 4"/>
            <p:cNvSpPr/>
            <p:nvPr/>
          </p:nvSpPr>
          <p:spPr>
            <a:xfrm>
              <a:off x="2590800" y="3422737"/>
              <a:ext cx="1371600" cy="1371600"/>
            </a:xfrm>
            <a:prstGeom prst="rect">
              <a:avLst/>
            </a:prstGeom>
            <a:solidFill>
              <a:schemeClr val="accent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b="1" dirty="0"/>
                <a:t>Don’t Know</a:t>
              </a:r>
            </a:p>
            <a:p>
              <a:pPr algn="ctr"/>
              <a:r>
                <a:rPr lang="en-US" b="1" dirty="0"/>
                <a:t>Don’t Do</a:t>
              </a:r>
            </a:p>
          </p:txBody>
        </p:sp>
        <p:sp>
          <p:nvSpPr>
            <p:cNvPr id="6" name="Rectangle 5"/>
            <p:cNvSpPr/>
            <p:nvPr/>
          </p:nvSpPr>
          <p:spPr>
            <a:xfrm>
              <a:off x="4038600" y="3422737"/>
              <a:ext cx="1371600" cy="1371600"/>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a:solidFill>
                    <a:schemeClr val="tx1"/>
                  </a:solidFill>
                </a:rPr>
                <a:t>Know</a:t>
              </a:r>
            </a:p>
            <a:p>
              <a:pPr algn="ctr"/>
              <a:r>
                <a:rPr lang="en-US" dirty="0">
                  <a:solidFill>
                    <a:schemeClr val="tx1"/>
                  </a:solidFill>
                </a:rPr>
                <a:t>Don’t Do</a:t>
              </a:r>
            </a:p>
          </p:txBody>
        </p:sp>
        <p:sp>
          <p:nvSpPr>
            <p:cNvPr id="7" name="Rectangle 6"/>
            <p:cNvSpPr/>
            <p:nvPr/>
          </p:nvSpPr>
          <p:spPr>
            <a:xfrm>
              <a:off x="4038600" y="1974937"/>
              <a:ext cx="1371600" cy="137160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b="1" dirty="0"/>
                <a:t>Know</a:t>
              </a:r>
            </a:p>
            <a:p>
              <a:pPr algn="ctr"/>
              <a:r>
                <a:rPr lang="en-US" b="1" dirty="0"/>
                <a:t>Do</a:t>
              </a:r>
            </a:p>
          </p:txBody>
        </p:sp>
        <p:cxnSp>
          <p:nvCxnSpPr>
            <p:cNvPr id="9" name="Straight Arrow Connector 8"/>
            <p:cNvCxnSpPr/>
            <p:nvPr/>
          </p:nvCxnSpPr>
          <p:spPr>
            <a:xfrm>
              <a:off x="2590800" y="4953000"/>
              <a:ext cx="2819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438400" y="1974937"/>
              <a:ext cx="0" cy="2813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81400" y="4870537"/>
              <a:ext cx="838200" cy="457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a:solidFill>
                    <a:schemeClr val="tx1"/>
                  </a:solidFill>
                </a:rPr>
                <a:t>Know</a:t>
              </a:r>
            </a:p>
          </p:txBody>
        </p:sp>
        <p:sp>
          <p:nvSpPr>
            <p:cNvPr id="14" name="Rectangle 13"/>
            <p:cNvSpPr/>
            <p:nvPr/>
          </p:nvSpPr>
          <p:spPr>
            <a:xfrm rot="16200000">
              <a:off x="1866541" y="3152545"/>
              <a:ext cx="838200" cy="457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dirty="0">
                  <a:solidFill>
                    <a:schemeClr val="tx1"/>
                  </a:solidFill>
                </a:rPr>
                <a:t>Do</a:t>
              </a:r>
            </a:p>
          </p:txBody>
        </p:sp>
      </p:grpSp>
    </p:spTree>
    <p:extLst>
      <p:ext uri="{BB962C8B-B14F-4D97-AF65-F5344CB8AC3E}">
        <p14:creationId xmlns:p14="http://schemas.microsoft.com/office/powerpoint/2010/main" val="229028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The #1 Success Factor</a:t>
            </a:r>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40676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This is No Fad!</a:t>
            </a:r>
          </a:p>
        </p:txBody>
      </p:sp>
      <p:grpSp>
        <p:nvGrpSpPr>
          <p:cNvPr id="16" name="Group 15"/>
          <p:cNvGrpSpPr/>
          <p:nvPr/>
        </p:nvGrpSpPr>
        <p:grpSpPr>
          <a:xfrm>
            <a:off x="213185" y="2293471"/>
            <a:ext cx="2057400" cy="2057400"/>
            <a:chOff x="312767" y="3676031"/>
            <a:chExt cx="2743200" cy="251896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67" y="3676031"/>
              <a:ext cx="2743200" cy="2518963"/>
            </a:xfrm>
            <a:prstGeom prst="rect">
              <a:avLst/>
            </a:prstGeom>
            <a:ln>
              <a:solidFill>
                <a:srgbClr val="E6E6E6"/>
              </a:solidFill>
            </a:ln>
          </p:spPr>
        </p:pic>
        <p:sp>
          <p:nvSpPr>
            <p:cNvPr id="14" name="TextBox 13"/>
            <p:cNvSpPr txBox="1"/>
            <p:nvPr/>
          </p:nvSpPr>
          <p:spPr>
            <a:xfrm>
              <a:off x="491131" y="4041956"/>
              <a:ext cx="2207956" cy="1808756"/>
            </a:xfrm>
            <a:prstGeom prst="rect">
              <a:avLst/>
            </a:prstGeom>
            <a:noFill/>
            <a:ln>
              <a:noFill/>
            </a:ln>
          </p:spPr>
          <p:txBody>
            <a:bodyPr wrap="none" rtlCol="0">
              <a:spAutoFit/>
            </a:bodyPr>
            <a:lstStyle/>
            <a:p>
              <a:pPr algn="ctr"/>
              <a:r>
                <a:rPr lang="en-US" dirty="0">
                  <a:solidFill>
                    <a:schemeClr val="bg1"/>
                  </a:solidFill>
                </a:rPr>
                <a:t>1990</a:t>
              </a:r>
            </a:p>
            <a:p>
              <a:pPr algn="ctr"/>
              <a:r>
                <a:rPr lang="en-US" dirty="0">
                  <a:solidFill>
                    <a:schemeClr val="bg1"/>
                  </a:solidFill>
                </a:rPr>
                <a:t>Peter </a:t>
              </a:r>
              <a:r>
                <a:rPr lang="en-US" dirty="0" err="1">
                  <a:solidFill>
                    <a:schemeClr val="bg1"/>
                  </a:solidFill>
                </a:rPr>
                <a:t>Salovey</a:t>
              </a:r>
              <a:r>
                <a:rPr lang="en-US" dirty="0">
                  <a:solidFill>
                    <a:schemeClr val="bg1"/>
                  </a:solidFill>
                </a:rPr>
                <a:t> &amp;</a:t>
              </a:r>
            </a:p>
            <a:p>
              <a:pPr algn="ctr"/>
              <a:r>
                <a:rPr lang="en-US" dirty="0">
                  <a:solidFill>
                    <a:schemeClr val="bg1"/>
                  </a:solidFill>
                </a:rPr>
                <a:t> John Mayer</a:t>
              </a:r>
            </a:p>
            <a:p>
              <a:pPr algn="ctr"/>
              <a:r>
                <a:rPr lang="en-US" dirty="0">
                  <a:solidFill>
                    <a:schemeClr val="bg1"/>
                  </a:solidFill>
                </a:rPr>
                <a:t>“Emotional</a:t>
              </a:r>
            </a:p>
            <a:p>
              <a:pPr algn="ctr"/>
              <a:r>
                <a:rPr lang="en-US" dirty="0">
                  <a:solidFill>
                    <a:schemeClr val="bg1"/>
                  </a:solidFill>
                </a:rPr>
                <a:t> Intelligence”</a:t>
              </a: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269" y="2296625"/>
            <a:ext cx="2057400" cy="2057400"/>
          </a:xfrm>
          <a:prstGeom prst="rect">
            <a:avLst/>
          </a:prstGeom>
        </p:spPr>
      </p:pic>
      <p:sp>
        <p:nvSpPr>
          <p:cNvPr id="18" name="TextBox 17"/>
          <p:cNvSpPr txBox="1"/>
          <p:nvPr/>
        </p:nvSpPr>
        <p:spPr>
          <a:xfrm>
            <a:off x="2537223" y="2596964"/>
            <a:ext cx="1686680" cy="1200329"/>
          </a:xfrm>
          <a:prstGeom prst="rect">
            <a:avLst/>
          </a:prstGeom>
          <a:noFill/>
        </p:spPr>
        <p:txBody>
          <a:bodyPr wrap="none" rtlCol="0">
            <a:spAutoFit/>
          </a:bodyPr>
          <a:lstStyle/>
          <a:p>
            <a:pPr algn="ctr"/>
            <a:r>
              <a:rPr lang="en-US" dirty="0">
                <a:solidFill>
                  <a:schemeClr val="bg1"/>
                </a:solidFill>
              </a:rPr>
              <a:t>1995</a:t>
            </a:r>
          </a:p>
          <a:p>
            <a:pPr algn="ctr"/>
            <a:r>
              <a:rPr lang="en-US" dirty="0">
                <a:solidFill>
                  <a:schemeClr val="bg1"/>
                </a:solidFill>
              </a:rPr>
              <a:t>Daniel Goleman</a:t>
            </a:r>
          </a:p>
          <a:p>
            <a:pPr algn="ctr"/>
            <a:r>
              <a:rPr lang="en-US" i="1" dirty="0">
                <a:solidFill>
                  <a:schemeClr val="bg1"/>
                </a:solidFill>
              </a:rPr>
              <a:t>Emotional</a:t>
            </a:r>
          </a:p>
          <a:p>
            <a:pPr algn="ctr"/>
            <a:r>
              <a:rPr lang="en-US" i="1" dirty="0">
                <a:solidFill>
                  <a:schemeClr val="bg1"/>
                </a:solidFill>
              </a:rPr>
              <a:t> Intelligence</a:t>
            </a:r>
          </a:p>
        </p:txBody>
      </p:sp>
      <p:grpSp>
        <p:nvGrpSpPr>
          <p:cNvPr id="22" name="Group 21"/>
          <p:cNvGrpSpPr/>
          <p:nvPr/>
        </p:nvGrpSpPr>
        <p:grpSpPr>
          <a:xfrm>
            <a:off x="4594970" y="2293471"/>
            <a:ext cx="2057400" cy="2057400"/>
            <a:chOff x="6221303" y="3559707"/>
            <a:chExt cx="2743200" cy="27432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303" y="3559707"/>
              <a:ext cx="2743200" cy="2743200"/>
            </a:xfrm>
            <a:prstGeom prst="rect">
              <a:avLst/>
            </a:prstGeom>
          </p:spPr>
        </p:pic>
        <p:sp>
          <p:nvSpPr>
            <p:cNvPr id="19" name="TextBox 18"/>
            <p:cNvSpPr txBox="1"/>
            <p:nvPr/>
          </p:nvSpPr>
          <p:spPr>
            <a:xfrm>
              <a:off x="6670383" y="3961811"/>
              <a:ext cx="1836400" cy="1969771"/>
            </a:xfrm>
            <a:prstGeom prst="rect">
              <a:avLst/>
            </a:prstGeom>
            <a:noFill/>
          </p:spPr>
          <p:txBody>
            <a:bodyPr wrap="none" rtlCol="0">
              <a:spAutoFit/>
            </a:bodyPr>
            <a:lstStyle/>
            <a:p>
              <a:pPr algn="ctr"/>
              <a:r>
                <a:rPr lang="en-US" dirty="0">
                  <a:solidFill>
                    <a:schemeClr val="bg1"/>
                  </a:solidFill>
                </a:rPr>
                <a:t>1995-2017</a:t>
              </a:r>
            </a:p>
            <a:p>
              <a:pPr algn="ctr"/>
              <a:r>
                <a:rPr lang="en-US" dirty="0">
                  <a:solidFill>
                    <a:schemeClr val="bg1"/>
                  </a:solidFill>
                </a:rPr>
                <a:t>Explosion of </a:t>
              </a:r>
            </a:p>
            <a:p>
              <a:pPr algn="ctr"/>
              <a:r>
                <a:rPr lang="en-US" dirty="0">
                  <a:solidFill>
                    <a:schemeClr val="bg1"/>
                  </a:solidFill>
                </a:rPr>
                <a:t>Research </a:t>
              </a:r>
            </a:p>
            <a:p>
              <a:pPr algn="ctr"/>
              <a:r>
                <a:rPr lang="en-US" dirty="0">
                  <a:solidFill>
                    <a:schemeClr val="bg1"/>
                  </a:solidFill>
                </a:rPr>
                <a:t>&amp;</a:t>
              </a:r>
            </a:p>
            <a:p>
              <a:pPr algn="ctr"/>
              <a:r>
                <a:rPr lang="en-US" dirty="0">
                  <a:solidFill>
                    <a:schemeClr val="bg1"/>
                  </a:solidFill>
                </a:rPr>
                <a:t>Training</a:t>
              </a:r>
            </a:p>
          </p:txBody>
        </p:sp>
      </p:grpSp>
      <p:grpSp>
        <p:nvGrpSpPr>
          <p:cNvPr id="23" name="Group 22"/>
          <p:cNvGrpSpPr/>
          <p:nvPr/>
        </p:nvGrpSpPr>
        <p:grpSpPr>
          <a:xfrm>
            <a:off x="6808979" y="2293471"/>
            <a:ext cx="2057400" cy="2057400"/>
            <a:chOff x="9175571" y="3474513"/>
            <a:chExt cx="2743200" cy="272048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571" y="3474513"/>
              <a:ext cx="2743200" cy="2720481"/>
            </a:xfrm>
            <a:prstGeom prst="rect">
              <a:avLst/>
            </a:prstGeom>
          </p:spPr>
        </p:pic>
        <p:sp>
          <p:nvSpPr>
            <p:cNvPr id="20" name="TextBox 19"/>
            <p:cNvSpPr txBox="1"/>
            <p:nvPr/>
          </p:nvSpPr>
          <p:spPr>
            <a:xfrm>
              <a:off x="9375154" y="3869713"/>
              <a:ext cx="2286950" cy="1953457"/>
            </a:xfrm>
            <a:prstGeom prst="rect">
              <a:avLst/>
            </a:prstGeom>
            <a:noFill/>
          </p:spPr>
          <p:txBody>
            <a:bodyPr wrap="none" rtlCol="0">
              <a:spAutoFit/>
            </a:bodyPr>
            <a:lstStyle/>
            <a:p>
              <a:pPr algn="ctr"/>
              <a:r>
                <a:rPr lang="en-US" dirty="0">
                  <a:solidFill>
                    <a:schemeClr val="bg1"/>
                  </a:solidFill>
                </a:rPr>
                <a:t>2016</a:t>
              </a:r>
            </a:p>
            <a:p>
              <a:pPr algn="ctr"/>
              <a:r>
                <a:rPr lang="en-US" dirty="0">
                  <a:solidFill>
                    <a:schemeClr val="bg1"/>
                  </a:solidFill>
                </a:rPr>
                <a:t>World Economic</a:t>
              </a:r>
            </a:p>
            <a:p>
              <a:pPr algn="ctr"/>
              <a:r>
                <a:rPr lang="en-US" dirty="0">
                  <a:solidFill>
                    <a:schemeClr val="bg1"/>
                  </a:solidFill>
                </a:rPr>
                <a:t>Forum</a:t>
              </a:r>
            </a:p>
            <a:p>
              <a:pPr algn="ctr"/>
              <a:r>
                <a:rPr lang="en-US" dirty="0">
                  <a:solidFill>
                    <a:schemeClr val="bg1"/>
                  </a:solidFill>
                </a:rPr>
                <a:t>Top 10 Skill for </a:t>
              </a:r>
            </a:p>
            <a:p>
              <a:pPr algn="ctr"/>
              <a:r>
                <a:rPr lang="en-US" dirty="0">
                  <a:solidFill>
                    <a:schemeClr val="bg1"/>
                  </a:solidFill>
                </a:rPr>
                <a:t>2020</a:t>
              </a:r>
            </a:p>
          </p:txBody>
        </p:sp>
      </p:grpSp>
      <p:sp>
        <p:nvSpPr>
          <p:cNvPr id="3" name="Rectangle 2"/>
          <p:cNvSpPr/>
          <p:nvPr/>
        </p:nvSpPr>
        <p:spPr>
          <a:xfrm>
            <a:off x="825167" y="1477371"/>
            <a:ext cx="699550" cy="1396536"/>
          </a:xfrm>
          <a:prstGeom prst="rect">
            <a:avLst/>
          </a:prstGeom>
          <a:noFill/>
        </p:spPr>
        <p:txBody>
          <a:bodyPr wrap="none" lIns="68580" tIns="34290" rIns="68580" bIns="34290">
            <a:spAutoFit/>
          </a:bodyPr>
          <a:lstStyle/>
          <a:p>
            <a:pPr algn="ctr"/>
            <a:r>
              <a:rPr lang="en-US" sz="8625" dirty="0">
                <a:ln w="0"/>
                <a:solidFill>
                  <a:schemeClr val="accent2"/>
                </a:solidFill>
                <a:effectLst>
                  <a:outerShdw blurRad="38100" dist="25400" dir="5400000" algn="ctr" rotWithShape="0">
                    <a:srgbClr val="6E747A">
                      <a:alpha val="43000"/>
                    </a:srgbClr>
                  </a:outerShdw>
                </a:effectLst>
              </a:rPr>
              <a:t>1</a:t>
            </a:r>
          </a:p>
        </p:txBody>
      </p:sp>
      <p:sp>
        <p:nvSpPr>
          <p:cNvPr id="8" name="Rectangle 7"/>
          <p:cNvSpPr/>
          <p:nvPr/>
        </p:nvSpPr>
        <p:spPr>
          <a:xfrm>
            <a:off x="3058194" y="1452280"/>
            <a:ext cx="699550" cy="1396536"/>
          </a:xfrm>
          <a:prstGeom prst="rect">
            <a:avLst/>
          </a:prstGeom>
          <a:noFill/>
        </p:spPr>
        <p:txBody>
          <a:bodyPr wrap="none" lIns="68580" tIns="34290" rIns="68580" bIns="34290">
            <a:spAutoFit/>
          </a:bodyPr>
          <a:lstStyle/>
          <a:p>
            <a:pPr algn="ctr"/>
            <a:r>
              <a:rPr lang="en-US" sz="8625" dirty="0">
                <a:ln w="0"/>
                <a:solidFill>
                  <a:schemeClr val="accent2"/>
                </a:solidFill>
                <a:effectLst>
                  <a:outerShdw blurRad="38100" dist="25400" dir="5400000" algn="ctr" rotWithShape="0">
                    <a:srgbClr val="6E747A">
                      <a:alpha val="43000"/>
                    </a:srgbClr>
                  </a:outerShdw>
                </a:effectLst>
              </a:rPr>
              <a:t>2</a:t>
            </a:r>
          </a:p>
        </p:txBody>
      </p:sp>
      <p:sp>
        <p:nvSpPr>
          <p:cNvPr id="9" name="Rectangle 8"/>
          <p:cNvSpPr/>
          <p:nvPr/>
        </p:nvSpPr>
        <p:spPr>
          <a:xfrm>
            <a:off x="5253462" y="1477371"/>
            <a:ext cx="699550" cy="1396536"/>
          </a:xfrm>
          <a:prstGeom prst="rect">
            <a:avLst/>
          </a:prstGeom>
          <a:noFill/>
        </p:spPr>
        <p:txBody>
          <a:bodyPr wrap="none" lIns="68580" tIns="34290" rIns="68580" bIns="34290">
            <a:spAutoFit/>
          </a:bodyPr>
          <a:lstStyle/>
          <a:p>
            <a:pPr algn="ctr"/>
            <a:r>
              <a:rPr lang="en-US" sz="8625" dirty="0">
                <a:ln w="0"/>
                <a:solidFill>
                  <a:schemeClr val="accent2"/>
                </a:solidFill>
                <a:effectLst>
                  <a:outerShdw blurRad="38100" dist="25400" dir="5400000" algn="ctr" rotWithShape="0">
                    <a:srgbClr val="6E747A">
                      <a:alpha val="43000"/>
                    </a:srgbClr>
                  </a:outerShdw>
                </a:effectLst>
              </a:rPr>
              <a:t>3</a:t>
            </a:r>
          </a:p>
        </p:txBody>
      </p:sp>
      <p:sp>
        <p:nvSpPr>
          <p:cNvPr id="10" name="Rectangle 9"/>
          <p:cNvSpPr/>
          <p:nvPr/>
        </p:nvSpPr>
        <p:spPr>
          <a:xfrm>
            <a:off x="7448731" y="1477371"/>
            <a:ext cx="699550" cy="1396536"/>
          </a:xfrm>
          <a:prstGeom prst="rect">
            <a:avLst/>
          </a:prstGeom>
          <a:noFill/>
        </p:spPr>
        <p:txBody>
          <a:bodyPr wrap="none" lIns="68580" tIns="34290" rIns="68580" bIns="34290">
            <a:spAutoFit/>
          </a:bodyPr>
          <a:lstStyle/>
          <a:p>
            <a:pPr algn="ctr"/>
            <a:r>
              <a:rPr lang="en-US" sz="8625" dirty="0">
                <a:ln w="0"/>
                <a:solidFill>
                  <a:schemeClr val="accent2"/>
                </a:solidFill>
                <a:effectLst>
                  <a:outerShdw blurRad="38100" dist="25400" dir="5400000" algn="ctr" rotWithShape="0">
                    <a:srgbClr val="6E747A">
                      <a:alpha val="43000"/>
                    </a:srgbClr>
                  </a:outerShdw>
                </a:effectLst>
              </a:rPr>
              <a:t>4</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06" y="4450401"/>
            <a:ext cx="1111985" cy="836178"/>
          </a:xfrm>
          <a:prstGeom prst="rect">
            <a:avLst/>
          </a:prstGeom>
        </p:spPr>
      </p:pic>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0" b="97778" l="13778" r="86222"/>
                    </a14:imgEffect>
                  </a14:imgLayer>
                </a14:imgProps>
              </a:ext>
              <a:ext uri="{28A0092B-C50C-407E-A947-70E740481C1C}">
                <a14:useLocalDpi xmlns:a14="http://schemas.microsoft.com/office/drawing/2010/main" val="0"/>
              </a:ext>
            </a:extLst>
          </a:blip>
          <a:stretch>
            <a:fillRect/>
          </a:stretch>
        </p:blipFill>
        <p:spPr>
          <a:xfrm>
            <a:off x="2905515" y="4404218"/>
            <a:ext cx="1037623" cy="1037623"/>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6214" y="4304610"/>
            <a:ext cx="1154938" cy="1154938"/>
          </a:xfrm>
          <a:prstGeom prst="rect">
            <a:avLst/>
          </a:prstGeom>
        </p:spPr>
      </p:pic>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0167" y1="29500" x2="30167" y2="29500"/>
                        <a14:foregroundMark x1="26833" y1="31333" x2="73333" y2="30667"/>
                        <a14:foregroundMark x1="13500" y1="44833" x2="89000" y2="43167"/>
                        <a14:foregroundMark x1="26500" y1="59167" x2="72333" y2="58833"/>
                        <a14:foregroundMark x1="23000" y1="55000" x2="31333" y2="55333"/>
                      </a14:backgroundRemoval>
                    </a14:imgEffect>
                  </a14:imgLayer>
                </a14:imgProps>
              </a:ext>
              <a:ext uri="{28A0092B-C50C-407E-A947-70E740481C1C}">
                <a14:useLocalDpi xmlns:a14="http://schemas.microsoft.com/office/drawing/2010/main" val="0"/>
              </a:ext>
            </a:extLst>
          </a:blip>
          <a:stretch>
            <a:fillRect/>
          </a:stretch>
        </p:blipFill>
        <p:spPr>
          <a:xfrm>
            <a:off x="7029823" y="4064484"/>
            <a:ext cx="1717091" cy="1717091"/>
          </a:xfrm>
          <a:prstGeom prst="rect">
            <a:avLst/>
          </a:prstGeom>
        </p:spPr>
      </p:pic>
    </p:spTree>
    <p:extLst>
      <p:ext uri="{BB962C8B-B14F-4D97-AF65-F5344CB8AC3E}">
        <p14:creationId xmlns:p14="http://schemas.microsoft.com/office/powerpoint/2010/main" val="28351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Emotional Intelligence</a:t>
            </a:r>
          </a:p>
        </p:txBody>
      </p:sp>
      <p:sp>
        <p:nvSpPr>
          <p:cNvPr id="3" name="Content Placeholder 2"/>
          <p:cNvSpPr>
            <a:spLocks noGrp="1"/>
          </p:cNvSpPr>
          <p:nvPr>
            <p:ph idx="1"/>
          </p:nvPr>
        </p:nvSpPr>
        <p:spPr>
          <a:xfrm>
            <a:off x="628650" y="1828800"/>
            <a:ext cx="7886700" cy="4135767"/>
          </a:xfrm>
        </p:spPr>
        <p:txBody>
          <a:bodyPr>
            <a:noAutofit/>
          </a:bodyPr>
          <a:lstStyle/>
          <a:p>
            <a:pPr marL="0" indent="0" algn="ctr">
              <a:lnSpc>
                <a:spcPct val="110000"/>
              </a:lnSpc>
              <a:spcBef>
                <a:spcPts val="0"/>
              </a:spcBef>
              <a:buNone/>
            </a:pPr>
            <a:r>
              <a:rPr lang="en-US" sz="2200" dirty="0"/>
              <a:t>Out of 181 competence models identified, </a:t>
            </a:r>
          </a:p>
          <a:p>
            <a:pPr marL="0" indent="0" algn="ctr">
              <a:lnSpc>
                <a:spcPct val="110000"/>
              </a:lnSpc>
              <a:spcBef>
                <a:spcPts val="0"/>
              </a:spcBef>
              <a:buNone/>
            </a:pPr>
            <a:r>
              <a:rPr lang="en-US" sz="2200" dirty="0"/>
              <a:t>67% of the abilities deemed essential for </a:t>
            </a:r>
          </a:p>
          <a:p>
            <a:pPr marL="0" indent="0" algn="ctr">
              <a:lnSpc>
                <a:spcPct val="110000"/>
              </a:lnSpc>
              <a:spcBef>
                <a:spcPts val="0"/>
              </a:spcBef>
              <a:buNone/>
            </a:pPr>
            <a:endParaRPr lang="en-US" sz="1400" dirty="0"/>
          </a:p>
          <a:p>
            <a:pPr marL="0" indent="0" algn="ctr">
              <a:lnSpc>
                <a:spcPct val="110000"/>
              </a:lnSpc>
              <a:spcBef>
                <a:spcPts val="0"/>
              </a:spcBef>
              <a:buNone/>
            </a:pPr>
            <a:r>
              <a:rPr lang="en-US" sz="2200" dirty="0"/>
              <a:t>EFFECTIVE JOB PERFORMANCE are Emotional Competencies!!</a:t>
            </a:r>
          </a:p>
          <a:p>
            <a:pPr marL="0" indent="0" algn="ctr">
              <a:lnSpc>
                <a:spcPct val="110000"/>
              </a:lnSpc>
              <a:spcBef>
                <a:spcPts val="0"/>
              </a:spcBef>
              <a:buNone/>
            </a:pPr>
            <a:endParaRPr lang="en-US" sz="2800" dirty="0"/>
          </a:p>
          <a:p>
            <a:pPr marL="0" indent="0" algn="ctr">
              <a:lnSpc>
                <a:spcPct val="110000"/>
              </a:lnSpc>
              <a:spcBef>
                <a:spcPts val="0"/>
              </a:spcBef>
              <a:buNone/>
            </a:pPr>
            <a:r>
              <a:rPr lang="en-US" sz="2200" dirty="0"/>
              <a:t>Compared to IQ &amp; Expertise</a:t>
            </a:r>
          </a:p>
          <a:p>
            <a:pPr marL="0" indent="0" algn="ctr">
              <a:lnSpc>
                <a:spcPct val="110000"/>
              </a:lnSpc>
              <a:spcBef>
                <a:spcPts val="0"/>
              </a:spcBef>
              <a:buNone/>
            </a:pPr>
            <a:endParaRPr lang="en-US" sz="1050" dirty="0"/>
          </a:p>
          <a:p>
            <a:pPr marL="0" indent="0" algn="ctr">
              <a:lnSpc>
                <a:spcPct val="110000"/>
              </a:lnSpc>
              <a:spcBef>
                <a:spcPts val="0"/>
              </a:spcBef>
              <a:buNone/>
            </a:pPr>
            <a:r>
              <a:rPr lang="en-US" sz="2800" u="sng" dirty="0"/>
              <a:t>EMOTIONAL COMPETENCE MATTERS TWICE AS MUCH ACROSS ALL JOBS AND ALL JOB CATEGORIES!</a:t>
            </a:r>
          </a:p>
          <a:p>
            <a:pPr marL="0" indent="0">
              <a:lnSpc>
                <a:spcPct val="110000"/>
              </a:lnSpc>
              <a:spcBef>
                <a:spcPts val="0"/>
              </a:spcBef>
              <a:buNone/>
            </a:pPr>
            <a:endParaRPr lang="en-US" sz="1400" dirty="0"/>
          </a:p>
          <a:p>
            <a:pPr marL="0" indent="0">
              <a:buNone/>
            </a:pPr>
            <a:r>
              <a:rPr lang="en-US" sz="1400" dirty="0"/>
              <a:t>Goleman: </a:t>
            </a:r>
            <a:r>
              <a:rPr lang="en-US" sz="1400" i="1" dirty="0"/>
              <a:t>Working with Emotional Intelligence</a:t>
            </a:r>
            <a:r>
              <a:rPr lang="en-US" sz="1400" dirty="0"/>
              <a:t>, 1998</a:t>
            </a:r>
          </a:p>
          <a:p>
            <a:pPr marL="0" indent="0">
              <a:buNone/>
            </a:pPr>
            <a:endParaRPr lang="en-US" dirty="0"/>
          </a:p>
        </p:txBody>
      </p:sp>
    </p:spTree>
    <p:extLst>
      <p:ext uri="{BB962C8B-B14F-4D97-AF65-F5344CB8AC3E}">
        <p14:creationId xmlns:p14="http://schemas.microsoft.com/office/powerpoint/2010/main" val="187165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Why Emotional Intelligence?</a:t>
            </a:r>
          </a:p>
        </p:txBody>
      </p:sp>
      <p:sp>
        <p:nvSpPr>
          <p:cNvPr id="4" name="Content Placeholder 3"/>
          <p:cNvSpPr>
            <a:spLocks noGrp="1"/>
          </p:cNvSpPr>
          <p:nvPr>
            <p:ph sz="half" idx="1"/>
          </p:nvPr>
        </p:nvSpPr>
        <p:spPr>
          <a:xfrm>
            <a:off x="628651" y="1825625"/>
            <a:ext cx="2952749" cy="435133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Emotional intelligence is the conduit of influence and collaboration</a:t>
            </a:r>
          </a:p>
        </p:txBody>
      </p:sp>
      <p:pic>
        <p:nvPicPr>
          <p:cNvPr id="1026" name="Picture 2" descr="Image result for collab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33600"/>
            <a:ext cx="447675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55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Keeping &amp; Brand Breaking</a:t>
            </a:r>
          </a:p>
        </p:txBody>
      </p:sp>
      <p:sp>
        <p:nvSpPr>
          <p:cNvPr id="5" name="Content Placeholder 2"/>
          <p:cNvSpPr txBox="1">
            <a:spLocks/>
          </p:cNvSpPr>
          <p:nvPr/>
        </p:nvSpPr>
        <p:spPr>
          <a:xfrm>
            <a:off x="4267200" y="1690690"/>
            <a:ext cx="4436269" cy="2571750"/>
          </a:xfrm>
          <a:prstGeom prst="rect">
            <a:avLst/>
          </a:prstGeom>
        </p:spPr>
        <p:txBody>
          <a:bodyPr vert="horz" lIns="91440" tIns="45720" rIns="91440" bIns="45720" rtlCol="0">
            <a:noAutofit/>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sz="3200" b="1" dirty="0"/>
          </a:p>
          <a:p>
            <a:pPr marL="0" indent="0">
              <a:buNone/>
            </a:pPr>
            <a:r>
              <a:rPr lang="en-US" sz="3200" dirty="0"/>
              <a:t>When an employee breaks an organization’s brand promise, how often is it related to EQ?</a:t>
            </a:r>
          </a:p>
          <a:p>
            <a:pPr marL="0" indent="0">
              <a:buNone/>
            </a:pPr>
            <a:endParaRPr lang="en-US" sz="3200" b="1" dirty="0"/>
          </a:p>
          <a:p>
            <a:endParaRPr lang="en-US" sz="3200" b="1" dirty="0"/>
          </a:p>
        </p:txBody>
      </p:sp>
      <p:pic>
        <p:nvPicPr>
          <p:cNvPr id="1026" name="Picture 2" descr="https://encrypted-tbn1.gstatic.com/images?q=tbn:ANd9GcQLPkD6K9nUExL5NxtgAXmkOiqEJT6By9oswFHqobIJhgmk1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1" y="1981200"/>
            <a:ext cx="3443879" cy="31789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200" y="4606168"/>
            <a:ext cx="1648208" cy="1107996"/>
          </a:xfrm>
          <a:prstGeom prst="rect">
            <a:avLst/>
          </a:prstGeom>
          <a:noFill/>
        </p:spPr>
        <p:txBody>
          <a:bodyPr wrap="none" rtlCol="0">
            <a:spAutoFit/>
          </a:bodyPr>
          <a:lstStyle/>
          <a:p>
            <a:r>
              <a:rPr lang="en-US" sz="6600" dirty="0"/>
              <a:t>90%</a:t>
            </a:r>
          </a:p>
        </p:txBody>
      </p:sp>
    </p:spTree>
    <p:extLst>
      <p:ext uri="{BB962C8B-B14F-4D97-AF65-F5344CB8AC3E}">
        <p14:creationId xmlns:p14="http://schemas.microsoft.com/office/powerpoint/2010/main" val="337949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Psychological safety &amp; Core Logic</a:t>
            </a:r>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42279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Great Discovery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895" y="2514600"/>
            <a:ext cx="6530212" cy="2814828"/>
          </a:xfrm>
          <a:prstGeom prst="rect">
            <a:avLst/>
          </a:prstGeom>
        </p:spPr>
      </p:pic>
      <p:sp>
        <p:nvSpPr>
          <p:cNvPr id="10" name="Rectangle 9"/>
          <p:cNvSpPr/>
          <p:nvPr/>
        </p:nvSpPr>
        <p:spPr>
          <a:xfrm>
            <a:off x="914400" y="1828800"/>
            <a:ext cx="32766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76800" y="2057400"/>
            <a:ext cx="32766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9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1981200" y="1763150"/>
            <a:ext cx="2057400" cy="3085138"/>
          </a:xfrm>
          <a:prstGeom prst="rect">
            <a:avLst/>
          </a:prstGeom>
          <a:ln>
            <a:noFill/>
          </a:ln>
          <a:effectLst>
            <a:outerShdw blurRad="292100" dist="139700" dir="2700000" algn="tl" rotWithShape="0">
              <a:srgbClr val="333333">
                <a:alpha val="65000"/>
              </a:srgbClr>
            </a:outerShdw>
          </a:effectLst>
        </p:spPr>
      </p:pic>
      <p:sp>
        <p:nvSpPr>
          <p:cNvPr id="36867" name="Content Placeholder 4"/>
          <p:cNvSpPr>
            <a:spLocks noGrp="1"/>
          </p:cNvSpPr>
          <p:nvPr>
            <p:ph sz="half" idx="2"/>
          </p:nvPr>
        </p:nvSpPr>
        <p:spPr>
          <a:xfrm>
            <a:off x="4648200" y="1725425"/>
            <a:ext cx="3657600" cy="3160588"/>
          </a:xfrm>
        </p:spPr>
        <p:txBody>
          <a:bodyPr anchor="ctr" anchorCtr="0">
            <a:normAutofit/>
          </a:bodyPr>
          <a:lstStyle/>
          <a:p>
            <a:pPr marL="0" indent="0">
              <a:buNone/>
            </a:pPr>
            <a:r>
              <a:rPr lang="en-US" altLang="en-US" sz="2000" dirty="0"/>
              <a:t>A shared belief that it’s safe to discuss ideas, experiment, take risks, give feedback, and learn from mistakes.</a:t>
            </a:r>
          </a:p>
          <a:p>
            <a:pPr marL="0" indent="0">
              <a:buNone/>
            </a:pPr>
            <a:endParaRPr lang="en-US" altLang="en-US" sz="2000" dirty="0"/>
          </a:p>
          <a:p>
            <a:pPr marL="0" indent="0">
              <a:buNone/>
            </a:pPr>
            <a:r>
              <a:rPr lang="en-US" altLang="en-US" sz="2000" dirty="0"/>
              <a:t>Fact: Every person in every organization creates a psychological zone. What kind of zone do you create?</a:t>
            </a:r>
          </a:p>
        </p:txBody>
      </p:sp>
      <p:sp>
        <p:nvSpPr>
          <p:cNvPr id="36868" name="Title 1"/>
          <p:cNvSpPr>
            <a:spLocks noGrp="1"/>
          </p:cNvSpPr>
          <p:nvPr>
            <p:ph type="title"/>
            <p:custDataLst>
              <p:tags r:id="rId2"/>
            </p:custDataLst>
          </p:nvPr>
        </p:nvSpPr>
        <p:spPr bwMode="auto">
          <a:xfrm>
            <a:off x="628650" y="365127"/>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br>
              <a:rPr lang="en-US" altLang="en-US" sz="3200" dirty="0"/>
            </a:br>
            <a:r>
              <a:rPr lang="en-US" altLang="en-US" sz="3200" dirty="0"/>
              <a:t>Psychological Safety</a:t>
            </a:r>
          </a:p>
        </p:txBody>
      </p:sp>
      <p:graphicFrame>
        <p:nvGraphicFramePr>
          <p:cNvPr id="5" name="Content Placeholder 4"/>
          <p:cNvGraphicFramePr>
            <a:graphicFrameLocks/>
          </p:cNvGraphicFramePr>
          <p:nvPr>
            <p:extLst/>
          </p:nvPr>
        </p:nvGraphicFramePr>
        <p:xfrm>
          <a:off x="990603" y="5416038"/>
          <a:ext cx="7162795" cy="679961"/>
        </p:xfrm>
        <a:graphic>
          <a:graphicData uri="http://schemas.openxmlformats.org/drawingml/2006/table">
            <a:tbl>
              <a:tblPr firstRow="1" bandRow="1">
                <a:tableStyleId>{5C22544A-7EE6-4342-B048-85BDC9FD1C3A}</a:tableStyleId>
              </a:tblPr>
              <a:tblGrid>
                <a:gridCol w="1432559">
                  <a:extLst>
                    <a:ext uri="{9D8B030D-6E8A-4147-A177-3AD203B41FA5}">
                      <a16:colId xmlns:a16="http://schemas.microsoft.com/office/drawing/2014/main" val="3448241361"/>
                    </a:ext>
                  </a:extLst>
                </a:gridCol>
                <a:gridCol w="1432559">
                  <a:extLst>
                    <a:ext uri="{9D8B030D-6E8A-4147-A177-3AD203B41FA5}">
                      <a16:colId xmlns:a16="http://schemas.microsoft.com/office/drawing/2014/main" val="2828146314"/>
                    </a:ext>
                  </a:extLst>
                </a:gridCol>
                <a:gridCol w="1432559">
                  <a:extLst>
                    <a:ext uri="{9D8B030D-6E8A-4147-A177-3AD203B41FA5}">
                      <a16:colId xmlns:a16="http://schemas.microsoft.com/office/drawing/2014/main" val="1103866583"/>
                    </a:ext>
                  </a:extLst>
                </a:gridCol>
                <a:gridCol w="1432559">
                  <a:extLst>
                    <a:ext uri="{9D8B030D-6E8A-4147-A177-3AD203B41FA5}">
                      <a16:colId xmlns:a16="http://schemas.microsoft.com/office/drawing/2014/main" val="1870348296"/>
                    </a:ext>
                  </a:extLst>
                </a:gridCol>
                <a:gridCol w="1432559">
                  <a:extLst>
                    <a:ext uri="{9D8B030D-6E8A-4147-A177-3AD203B41FA5}">
                      <a16:colId xmlns:a16="http://schemas.microsoft.com/office/drawing/2014/main" val="3311633024"/>
                    </a:ext>
                  </a:extLst>
                </a:gridCol>
              </a:tblGrid>
              <a:tr h="679961">
                <a:tc>
                  <a:txBody>
                    <a:bodyPr/>
                    <a:lstStyle/>
                    <a:p>
                      <a:pPr algn="ctr"/>
                      <a:r>
                        <a:rPr lang="en-US" sz="1600" b="1" dirty="0"/>
                        <a:t>1.</a:t>
                      </a:r>
                    </a:p>
                    <a:p>
                      <a:pPr algn="ctr"/>
                      <a:r>
                        <a:rPr lang="en-US" sz="1600" b="1" dirty="0"/>
                        <a:t>Very Unsafe</a:t>
                      </a:r>
                    </a:p>
                  </a:txBody>
                  <a:tcPr>
                    <a:solidFill>
                      <a:srgbClr val="FF0000"/>
                    </a:solidFill>
                  </a:tcPr>
                </a:tc>
                <a:tc>
                  <a:txBody>
                    <a:bodyPr/>
                    <a:lstStyle/>
                    <a:p>
                      <a:pPr algn="ctr"/>
                      <a:r>
                        <a:rPr lang="en-US" sz="1600" b="1" dirty="0"/>
                        <a:t>2.</a:t>
                      </a:r>
                    </a:p>
                    <a:p>
                      <a:pPr algn="ctr"/>
                      <a:r>
                        <a:rPr lang="en-US" sz="1600" b="1" dirty="0"/>
                        <a:t>Unsafe</a:t>
                      </a:r>
                    </a:p>
                  </a:txBody>
                  <a:tcPr>
                    <a:solidFill>
                      <a:srgbClr val="F96302"/>
                    </a:solidFill>
                  </a:tcPr>
                </a:tc>
                <a:tc>
                  <a:txBody>
                    <a:bodyPr/>
                    <a:lstStyle/>
                    <a:p>
                      <a:pPr algn="ctr"/>
                      <a:r>
                        <a:rPr lang="en-US" sz="1600" b="1" dirty="0">
                          <a:solidFill>
                            <a:schemeClr val="tx1"/>
                          </a:solidFill>
                        </a:rPr>
                        <a:t>3.</a:t>
                      </a:r>
                    </a:p>
                    <a:p>
                      <a:pPr algn="ctr"/>
                      <a:r>
                        <a:rPr lang="en-US" sz="1600" b="1" dirty="0">
                          <a:solidFill>
                            <a:schemeClr val="tx1"/>
                          </a:solidFill>
                        </a:rPr>
                        <a:t>Neutral</a:t>
                      </a:r>
                    </a:p>
                  </a:txBody>
                  <a:tcPr>
                    <a:solidFill>
                      <a:srgbClr val="FFFF00"/>
                    </a:solidFill>
                  </a:tcPr>
                </a:tc>
                <a:tc>
                  <a:txBody>
                    <a:bodyPr/>
                    <a:lstStyle/>
                    <a:p>
                      <a:pPr algn="ctr"/>
                      <a:r>
                        <a:rPr lang="en-US" sz="1600" b="1" dirty="0"/>
                        <a:t>4.</a:t>
                      </a:r>
                    </a:p>
                    <a:p>
                      <a:pPr algn="ctr"/>
                      <a:r>
                        <a:rPr lang="en-US" sz="1600" b="1" dirty="0"/>
                        <a:t>Safe</a:t>
                      </a:r>
                    </a:p>
                  </a:txBody>
                  <a:tcPr>
                    <a:solidFill>
                      <a:srgbClr val="00B050"/>
                    </a:solidFill>
                  </a:tcPr>
                </a:tc>
                <a:tc>
                  <a:txBody>
                    <a:bodyPr/>
                    <a:lstStyle/>
                    <a:p>
                      <a:pPr algn="ctr"/>
                      <a:r>
                        <a:rPr lang="en-US" sz="1600" b="1" dirty="0"/>
                        <a:t>5.</a:t>
                      </a:r>
                    </a:p>
                    <a:p>
                      <a:pPr algn="ctr"/>
                      <a:r>
                        <a:rPr lang="en-US" sz="1600" b="1" dirty="0"/>
                        <a:t>Very Safe</a:t>
                      </a:r>
                    </a:p>
                  </a:txBody>
                  <a:tcPr>
                    <a:solidFill>
                      <a:srgbClr val="0070C0"/>
                    </a:solidFill>
                  </a:tcPr>
                </a:tc>
                <a:extLst>
                  <a:ext uri="{0D108BD9-81ED-4DB2-BD59-A6C34878D82A}">
                    <a16:rowId xmlns:a16="http://schemas.microsoft.com/office/drawing/2014/main" val="2124977078"/>
                  </a:ext>
                </a:extLst>
              </a:tr>
            </a:tbl>
          </a:graphicData>
        </a:graphic>
      </p:graphicFrame>
    </p:spTree>
    <p:custDataLst>
      <p:tags r:id="rId1"/>
    </p:custDataLst>
    <p:extLst>
      <p:ext uri="{BB962C8B-B14F-4D97-AF65-F5344CB8AC3E}">
        <p14:creationId xmlns:p14="http://schemas.microsoft.com/office/powerpoint/2010/main" val="2112232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BlueEQ Assessment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04" r="2242"/>
          <a:stretch/>
        </p:blipFill>
        <p:spPr>
          <a:xfrm>
            <a:off x="2933701" y="1524000"/>
            <a:ext cx="3276600" cy="4320422"/>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58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2184" b="100000" l="0" r="99892">
                        <a14:foregroundMark x1="86900" y1="48079" x2="37709" y2="91144"/>
                        <a14:foregroundMark x1="98383" y1="77194" x2="77008" y2="99798"/>
                        <a14:foregroundMark x1="74259" y1="28912" x2="91725" y2="43389"/>
                        <a14:foregroundMark x1="93801" y1="77558" x2="55741" y2="85119"/>
                        <a14:foregroundMark x1="18976" y1="24424" x2="20701" y2="33077"/>
                        <a14:foregroundMark x1="27817" y1="42701" x2="21725" y2="62353"/>
                        <a14:foregroundMark x1="44259" y1="45977" x2="59650" y2="57541"/>
                        <a14:foregroundMark x1="53666" y1="65305" x2="51024" y2="75293"/>
                        <a14:foregroundMark x1="33208" y1="93571" x2="75741" y2="88395"/>
                        <a14:foregroundMark x1="89299" y1="54953" x2="90701" y2="65305"/>
                        <a14:foregroundMark x1="19191" y1="24262" x2="22075" y2="49939"/>
                        <a14:foregroundMark x1="19299" y1="24262" x2="20809" y2="27012"/>
                        <a14:foregroundMark x1="63100" y1="48767" x2="41833" y2="40113"/>
                        <a14:foregroundMark x1="41267" y1="24100" x2="44609" y2="41165"/>
                        <a14:foregroundMark x1="93666" y1="56005" x2="97358" y2="70117"/>
                        <a14:foregroundMark x1="91941" y1="42539" x2="99757" y2="55115"/>
                        <a14:foregroundMark x1="77358" y1="23049" x2="99892" y2="47190"/>
                        <a14:backgroundMark x1="49542" y1="20987" x2="52534" y2="14274"/>
                        <a14:backgroundMark x1="81159" y1="14962" x2="89084" y2="15973"/>
                        <a14:backgroundMark x1="43100" y1="34088" x2="42884" y2="33401"/>
                        <a14:backgroundMark x1="96792" y1="16700" x2="96792" y2="16700"/>
                        <a14:backgroundMark x1="96792" y1="16700" x2="97709" y2="19774"/>
                      </a14:backgroundRemoval>
                    </a14:imgEffect>
                  </a14:imgLayer>
                </a14:imgProps>
              </a:ext>
              <a:ext uri="{28A0092B-C50C-407E-A947-70E740481C1C}">
                <a14:useLocalDpi xmlns:a14="http://schemas.microsoft.com/office/drawing/2010/main" val="0"/>
              </a:ext>
            </a:extLst>
          </a:blip>
          <a:stretch>
            <a:fillRect/>
          </a:stretch>
        </p:blipFill>
        <p:spPr>
          <a:xfrm>
            <a:off x="402" y="196961"/>
            <a:ext cx="9143598" cy="6095732"/>
          </a:xfrm>
          <a:prstGeom prst="rect">
            <a:avLst/>
          </a:prstGeom>
        </p:spPr>
      </p:pic>
      <p:sp>
        <p:nvSpPr>
          <p:cNvPr id="12292" name="Title 1"/>
          <p:cNvSpPr>
            <a:spLocks noGrp="1"/>
          </p:cNvSpPr>
          <p:nvPr>
            <p:ph type="title"/>
            <p:custDataLst>
              <p:tags r:id="rId3"/>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4000" dirty="0">
                <a:solidFill>
                  <a:srgbClr val="FF0000"/>
                </a:solidFill>
              </a:rPr>
              <a:t>The Red Zone</a:t>
            </a:r>
          </a:p>
        </p:txBody>
      </p:sp>
      <p:grpSp>
        <p:nvGrpSpPr>
          <p:cNvPr id="2" name="Group 1"/>
          <p:cNvGrpSpPr/>
          <p:nvPr/>
        </p:nvGrpSpPr>
        <p:grpSpPr>
          <a:xfrm>
            <a:off x="537646" y="4992038"/>
            <a:ext cx="8068708" cy="1077218"/>
            <a:chOff x="628651" y="4992038"/>
            <a:chExt cx="8068708" cy="1077218"/>
          </a:xfrm>
        </p:grpSpPr>
        <p:sp>
          <p:nvSpPr>
            <p:cNvPr id="11" name="TextBox 10"/>
            <p:cNvSpPr txBox="1"/>
            <p:nvPr/>
          </p:nvSpPr>
          <p:spPr>
            <a:xfrm>
              <a:off x="628651" y="4992038"/>
              <a:ext cx="2234004" cy="1077218"/>
            </a:xfrm>
            <a:prstGeom prst="rect">
              <a:avLst/>
            </a:prstGeom>
            <a:solidFill>
              <a:srgbClr val="FF0000"/>
            </a:solidFill>
          </p:spPr>
          <p:txBody>
            <a:bodyPr wrap="square" rtlCol="0">
              <a:spAutoFit/>
            </a:bodyPr>
            <a:lstStyle/>
            <a:p>
              <a:pPr algn="ctr"/>
              <a:r>
                <a:rPr lang="en-US" sz="3200" dirty="0">
                  <a:solidFill>
                    <a:schemeClr val="bg1"/>
                  </a:solidFill>
                  <a:latin typeface="+mj-lt"/>
                </a:rPr>
                <a:t>Self- Preservation</a:t>
              </a:r>
            </a:p>
          </p:txBody>
        </p:sp>
        <p:sp>
          <p:nvSpPr>
            <p:cNvPr id="6" name="TextBox 5"/>
            <p:cNvSpPr txBox="1"/>
            <p:nvPr/>
          </p:nvSpPr>
          <p:spPr>
            <a:xfrm>
              <a:off x="3562774" y="4992038"/>
              <a:ext cx="2419553" cy="1077218"/>
            </a:xfrm>
            <a:prstGeom prst="rect">
              <a:avLst/>
            </a:prstGeom>
            <a:solidFill>
              <a:srgbClr val="FF0000"/>
            </a:solidFill>
          </p:spPr>
          <p:txBody>
            <a:bodyPr wrap="square" rtlCol="0">
              <a:spAutoFit/>
            </a:bodyPr>
            <a:lstStyle/>
            <a:p>
              <a:pPr algn="ctr"/>
              <a:r>
                <a:rPr lang="en-US" sz="3200" dirty="0">
                  <a:solidFill>
                    <a:schemeClr val="bg1"/>
                  </a:solidFill>
                  <a:latin typeface="+mj-lt"/>
                </a:rPr>
                <a:t>Risk- Management</a:t>
              </a:r>
            </a:p>
          </p:txBody>
        </p:sp>
        <p:sp>
          <p:nvSpPr>
            <p:cNvPr id="10" name="TextBox 9"/>
            <p:cNvSpPr txBox="1"/>
            <p:nvPr/>
          </p:nvSpPr>
          <p:spPr>
            <a:xfrm>
              <a:off x="6682446" y="4992038"/>
              <a:ext cx="2014913" cy="1077218"/>
            </a:xfrm>
            <a:prstGeom prst="rect">
              <a:avLst/>
            </a:prstGeom>
            <a:solidFill>
              <a:srgbClr val="FF0000"/>
            </a:solidFill>
          </p:spPr>
          <p:txBody>
            <a:bodyPr wrap="square" rtlCol="0">
              <a:spAutoFit/>
            </a:bodyPr>
            <a:lstStyle/>
            <a:p>
              <a:pPr algn="ctr"/>
              <a:r>
                <a:rPr lang="en-US" sz="3200" dirty="0">
                  <a:solidFill>
                    <a:schemeClr val="bg1"/>
                  </a:solidFill>
                  <a:latin typeface="+mj-lt"/>
                </a:rPr>
                <a:t>Pain- Avoidance</a:t>
              </a:r>
            </a:p>
          </p:txBody>
        </p:sp>
      </p:grpSp>
    </p:spTree>
    <p:custDataLst>
      <p:custData r:id="rId1"/>
      <p:tags r:id="rId2"/>
    </p:custDataLst>
    <p:extLst>
      <p:ext uri="{BB962C8B-B14F-4D97-AF65-F5344CB8AC3E}">
        <p14:creationId xmlns:p14="http://schemas.microsoft.com/office/powerpoint/2010/main" val="3124204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Costs of Low Psychological Safety</a:t>
            </a:r>
          </a:p>
        </p:txBody>
      </p:sp>
      <p:sp>
        <p:nvSpPr>
          <p:cNvPr id="3" name="Content Placeholder 2"/>
          <p:cNvSpPr>
            <a:spLocks noGrp="1"/>
          </p:cNvSpPr>
          <p:nvPr>
            <p:ph idx="1"/>
          </p:nvPr>
        </p:nvSpPr>
        <p:spPr/>
        <p:txBody>
          <a:bodyPr/>
          <a:lstStyle/>
          <a:p>
            <a:r>
              <a:rPr lang="en-US" dirty="0"/>
              <a:t>48% intentionally decreased their work effort.</a:t>
            </a:r>
          </a:p>
          <a:p>
            <a:r>
              <a:rPr lang="en-US" dirty="0"/>
              <a:t>47% intentionally decreased the time spent at work.</a:t>
            </a:r>
          </a:p>
          <a:p>
            <a:r>
              <a:rPr lang="en-US" dirty="0"/>
              <a:t>38% intentionally decreased the quality of their work.</a:t>
            </a:r>
          </a:p>
          <a:p>
            <a:r>
              <a:rPr lang="en-US" dirty="0"/>
              <a:t>80% lost work time worrying about the incident.</a:t>
            </a:r>
          </a:p>
          <a:p>
            <a:r>
              <a:rPr lang="en-US" dirty="0"/>
              <a:t>63% lost work time avoiding the offender.</a:t>
            </a:r>
          </a:p>
          <a:p>
            <a:r>
              <a:rPr lang="en-US" dirty="0"/>
              <a:t>66% said that their performance declined.</a:t>
            </a:r>
          </a:p>
          <a:p>
            <a:r>
              <a:rPr lang="en-US" dirty="0"/>
              <a:t>78% said that their commitment to the organization declined.</a:t>
            </a:r>
          </a:p>
          <a:p>
            <a:r>
              <a:rPr lang="en-US" dirty="0"/>
              <a:t>12% said that they left their job because of the uncivil treatment.</a:t>
            </a:r>
          </a:p>
          <a:p>
            <a:r>
              <a:rPr lang="en-US" dirty="0"/>
              <a:t>25% admitted to taking their frustration out on customers.</a:t>
            </a:r>
          </a:p>
          <a:p>
            <a:endParaRPr lang="en-US" dirty="0"/>
          </a:p>
          <a:p>
            <a:pPr marL="0" indent="0">
              <a:buNone/>
            </a:pPr>
            <a:r>
              <a:rPr lang="en-US" dirty="0"/>
              <a:t>(Source: 12- Year Harvard Study, 2013).</a:t>
            </a:r>
          </a:p>
        </p:txBody>
      </p:sp>
    </p:spTree>
    <p:extLst>
      <p:ext uri="{BB962C8B-B14F-4D97-AF65-F5344CB8AC3E}">
        <p14:creationId xmlns:p14="http://schemas.microsoft.com/office/powerpoint/2010/main" val="3860178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ackgroundRemoval t="11524" b="100000" l="0" r="100000">
                        <a14:foregroundMark x1="27925" y1="36514" x2="27925" y2="36514"/>
                        <a14:foregroundMark x1="36334" y1="28912" x2="19434" y2="57380"/>
                        <a14:foregroundMark x1="43666" y1="33926" x2="27466" y2="54266"/>
                        <a14:foregroundMark x1="40916" y1="46340" x2="36900" y2="50829"/>
                        <a14:foregroundMark x1="54609" y1="45491" x2="52075" y2="49778"/>
                        <a14:foregroundMark x1="61267" y1="29600" x2="58841" y2="27699"/>
                        <a14:foregroundMark x1="56658" y1="31662" x2="55067" y2="34614"/>
                        <a14:backgroundMark x1="8518" y1="33239" x2="8518" y2="33239"/>
                        <a14:backgroundMark x1="11375" y1="25839" x2="5849" y2="46340"/>
                        <a14:backgroundMark x1="4933" y1="41852" x2="4367" y2="58755"/>
                        <a14:backgroundMark x1="7574" y1="49939" x2="1267" y2="53740"/>
                        <a14:backgroundMark x1="68167" y1="40315" x2="69084" y2="44278"/>
                      </a14:backgroundRemoval>
                    </a14:imgEffect>
                  </a14:imgLayer>
                </a14:imgProps>
              </a:ext>
              <a:ext uri="{28A0092B-C50C-407E-A947-70E740481C1C}">
                <a14:useLocalDpi xmlns:a14="http://schemas.microsoft.com/office/drawing/2010/main" val="0"/>
              </a:ext>
            </a:extLst>
          </a:blip>
          <a:stretch>
            <a:fillRect/>
          </a:stretch>
        </p:blipFill>
        <p:spPr>
          <a:xfrm>
            <a:off x="0" y="155185"/>
            <a:ext cx="9144000" cy="6096000"/>
          </a:xfrm>
          <a:prstGeom prst="rect">
            <a:avLst/>
          </a:prstGeom>
        </p:spPr>
      </p:pic>
      <p:sp>
        <p:nvSpPr>
          <p:cNvPr id="12292" name="Title 1"/>
          <p:cNvSpPr>
            <a:spLocks noGrp="1"/>
          </p:cNvSpPr>
          <p:nvPr>
            <p:ph type="title"/>
            <p:custDataLst>
              <p:tags r:id="rId3"/>
            </p:custDataLst>
          </p:nvPr>
        </p:nvSpPr>
        <p:spPr bwMode="auto">
          <a:xfrm>
            <a:off x="679855" y="281309"/>
            <a:ext cx="78867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eaLnBrk="1" hangingPunct="1"/>
            <a:r>
              <a:rPr lang="en-US" altLang="en-US" sz="4000" dirty="0"/>
              <a:t>The Blue Zone</a:t>
            </a:r>
          </a:p>
        </p:txBody>
      </p:sp>
      <p:grpSp>
        <p:nvGrpSpPr>
          <p:cNvPr id="4" name="Group 3"/>
          <p:cNvGrpSpPr/>
          <p:nvPr/>
        </p:nvGrpSpPr>
        <p:grpSpPr>
          <a:xfrm>
            <a:off x="206515" y="5075690"/>
            <a:ext cx="8730971" cy="1077218"/>
            <a:chOff x="211992" y="5075690"/>
            <a:chExt cx="8730971" cy="1077218"/>
          </a:xfrm>
        </p:grpSpPr>
        <p:sp>
          <p:nvSpPr>
            <p:cNvPr id="11" name="TextBox 10"/>
            <p:cNvSpPr txBox="1"/>
            <p:nvPr/>
          </p:nvSpPr>
          <p:spPr>
            <a:xfrm>
              <a:off x="6553200" y="5075690"/>
              <a:ext cx="2389763" cy="1077218"/>
            </a:xfrm>
            <a:prstGeom prst="rect">
              <a:avLst/>
            </a:prstGeom>
            <a:solidFill>
              <a:schemeClr val="tx2"/>
            </a:solidFill>
          </p:spPr>
          <p:txBody>
            <a:bodyPr wrap="square" rtlCol="0">
              <a:spAutoFit/>
            </a:bodyPr>
            <a:lstStyle/>
            <a:p>
              <a:pPr algn="ctr"/>
              <a:r>
                <a:rPr lang="en-US" sz="3200" dirty="0">
                  <a:solidFill>
                    <a:schemeClr val="bg1"/>
                  </a:solidFill>
                  <a:latin typeface="+mj-lt"/>
                </a:rPr>
                <a:t>Peak Engagement</a:t>
              </a:r>
            </a:p>
          </p:txBody>
        </p:sp>
        <p:sp>
          <p:nvSpPr>
            <p:cNvPr id="6" name="TextBox 5"/>
            <p:cNvSpPr txBox="1"/>
            <p:nvPr/>
          </p:nvSpPr>
          <p:spPr>
            <a:xfrm>
              <a:off x="3478577" y="5075690"/>
              <a:ext cx="2415447" cy="1077218"/>
            </a:xfrm>
            <a:prstGeom prst="rect">
              <a:avLst/>
            </a:prstGeom>
            <a:solidFill>
              <a:schemeClr val="tx2"/>
            </a:solidFill>
          </p:spPr>
          <p:txBody>
            <a:bodyPr wrap="square" rtlCol="0">
              <a:spAutoFit/>
            </a:bodyPr>
            <a:lstStyle/>
            <a:p>
              <a:pPr algn="ctr"/>
              <a:r>
                <a:rPr lang="en-US" sz="3200" dirty="0">
                  <a:solidFill>
                    <a:schemeClr val="bg1"/>
                  </a:solidFill>
                  <a:latin typeface="+mj-lt"/>
                </a:rPr>
                <a:t>Discretionary Effort</a:t>
              </a:r>
            </a:p>
          </p:txBody>
        </p:sp>
        <p:sp>
          <p:nvSpPr>
            <p:cNvPr id="10" name="TextBox 9"/>
            <p:cNvSpPr txBox="1"/>
            <p:nvPr/>
          </p:nvSpPr>
          <p:spPr>
            <a:xfrm>
              <a:off x="211992" y="5075690"/>
              <a:ext cx="2607408" cy="1077218"/>
            </a:xfrm>
            <a:prstGeom prst="rect">
              <a:avLst/>
            </a:prstGeom>
            <a:solidFill>
              <a:srgbClr val="0070C0"/>
            </a:solidFill>
          </p:spPr>
          <p:txBody>
            <a:bodyPr wrap="square" rtlCol="0">
              <a:spAutoFit/>
            </a:bodyPr>
            <a:lstStyle/>
            <a:p>
              <a:pPr algn="ctr"/>
              <a:r>
                <a:rPr lang="en-US" sz="3200" dirty="0">
                  <a:solidFill>
                    <a:schemeClr val="bg1"/>
                  </a:solidFill>
                  <a:latin typeface="+mj-lt"/>
                </a:rPr>
                <a:t>Career-Best Contribution</a:t>
              </a:r>
            </a:p>
          </p:txBody>
        </p:sp>
      </p:grpSp>
    </p:spTree>
    <p:custDataLst>
      <p:custData r:id="rId1"/>
      <p:tags r:id="rId2"/>
    </p:custDataLst>
    <p:extLst>
      <p:ext uri="{BB962C8B-B14F-4D97-AF65-F5344CB8AC3E}">
        <p14:creationId xmlns:p14="http://schemas.microsoft.com/office/powerpoint/2010/main" val="16802382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EQ, PS, and Business Impact</a:t>
            </a:r>
          </a:p>
        </p:txBody>
      </p:sp>
      <p:grpSp>
        <p:nvGrpSpPr>
          <p:cNvPr id="6" name="Group 5"/>
          <p:cNvGrpSpPr/>
          <p:nvPr/>
        </p:nvGrpSpPr>
        <p:grpSpPr>
          <a:xfrm>
            <a:off x="612004" y="1676400"/>
            <a:ext cx="7919993" cy="3920045"/>
            <a:chOff x="762000" y="1680252"/>
            <a:chExt cx="7919993" cy="3920045"/>
          </a:xfrm>
        </p:grpSpPr>
        <p:grpSp>
          <p:nvGrpSpPr>
            <p:cNvPr id="4" name="Group 3"/>
            <p:cNvGrpSpPr/>
            <p:nvPr/>
          </p:nvGrpSpPr>
          <p:grpSpPr>
            <a:xfrm>
              <a:off x="762000" y="1680252"/>
              <a:ext cx="1490472" cy="1908215"/>
              <a:chOff x="762000" y="1690690"/>
              <a:chExt cx="1490472" cy="1908215"/>
            </a:xfrm>
          </p:grpSpPr>
          <p:sp>
            <p:nvSpPr>
              <p:cNvPr id="3" name="TextBox 2"/>
              <p:cNvSpPr txBox="1"/>
              <p:nvPr/>
            </p:nvSpPr>
            <p:spPr>
              <a:xfrm>
                <a:off x="762000" y="1690690"/>
                <a:ext cx="1490472" cy="1908215"/>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400" dirty="0"/>
              </a:p>
              <a:p>
                <a:pPr algn="ctr"/>
                <a:endParaRPr lang="en-US" sz="1400" dirty="0"/>
              </a:p>
              <a:p>
                <a:pPr algn="ctr"/>
                <a:r>
                  <a:rPr lang="en-US" sz="1400" b="1" dirty="0">
                    <a:solidFill>
                      <a:schemeClr val="tx2"/>
                    </a:solidFill>
                  </a:rPr>
                  <a:t>Safety Performance</a:t>
                </a:r>
              </a:p>
              <a:p>
                <a:pPr algn="ctr"/>
                <a:endParaRPr lang="en-US" sz="1600" dirty="0"/>
              </a:p>
              <a:p>
                <a:pPr algn="ctr"/>
                <a:endParaRPr lang="en-US" sz="1600" dirty="0"/>
              </a:p>
              <a:p>
                <a:pPr algn="ct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7" name="Group 6"/>
            <p:cNvGrpSpPr/>
            <p:nvPr/>
          </p:nvGrpSpPr>
          <p:grpSpPr>
            <a:xfrm>
              <a:off x="2369380" y="1680252"/>
              <a:ext cx="1490472" cy="1908215"/>
              <a:chOff x="762000" y="1690690"/>
              <a:chExt cx="1490472" cy="1908215"/>
            </a:xfrm>
          </p:grpSpPr>
          <p:sp>
            <p:nvSpPr>
              <p:cNvPr id="8" name="TextBox 7"/>
              <p:cNvSpPr txBox="1"/>
              <p:nvPr/>
            </p:nvSpPr>
            <p:spPr>
              <a:xfrm>
                <a:off x="762000" y="1690690"/>
                <a:ext cx="1490472" cy="1908215"/>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400" dirty="0"/>
              </a:p>
              <a:p>
                <a:pPr algn="ctr"/>
                <a:endParaRPr lang="en-US" sz="1400" dirty="0"/>
              </a:p>
              <a:p>
                <a:pPr algn="ctr"/>
                <a:r>
                  <a:rPr lang="en-US" sz="1400" b="1" dirty="0">
                    <a:solidFill>
                      <a:schemeClr val="tx2"/>
                    </a:solidFill>
                  </a:rPr>
                  <a:t>Employee Selection</a:t>
                </a:r>
              </a:p>
              <a:p>
                <a:pPr algn="ctr"/>
                <a:endParaRPr lang="en-US" sz="1600" dirty="0"/>
              </a:p>
              <a:p>
                <a:pPr algn="ctr"/>
                <a:endParaRPr lang="en-US" sz="1600" dirty="0"/>
              </a:p>
              <a:p>
                <a:pPr algn="ctr"/>
                <a:endParaRPr lang="en-US" sz="16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10" name="Group 9"/>
            <p:cNvGrpSpPr/>
            <p:nvPr/>
          </p:nvGrpSpPr>
          <p:grpSpPr>
            <a:xfrm>
              <a:off x="3976760" y="1680252"/>
              <a:ext cx="1490472" cy="1908215"/>
              <a:chOff x="762000" y="1690690"/>
              <a:chExt cx="1490472" cy="1908215"/>
            </a:xfrm>
          </p:grpSpPr>
          <p:sp>
            <p:nvSpPr>
              <p:cNvPr id="11" name="TextBox 10"/>
              <p:cNvSpPr txBox="1"/>
              <p:nvPr/>
            </p:nvSpPr>
            <p:spPr>
              <a:xfrm>
                <a:off x="762000" y="1690690"/>
                <a:ext cx="1490472" cy="1908215"/>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400" dirty="0"/>
              </a:p>
              <a:p>
                <a:pPr algn="ctr"/>
                <a:endParaRPr lang="en-US" sz="1400" dirty="0"/>
              </a:p>
              <a:p>
                <a:pPr algn="ctr"/>
                <a:r>
                  <a:rPr lang="en-US" sz="1400" b="1" dirty="0">
                    <a:solidFill>
                      <a:schemeClr val="tx2"/>
                    </a:solidFill>
                  </a:rPr>
                  <a:t>Leadership Effectiveness</a:t>
                </a:r>
              </a:p>
              <a:p>
                <a:pPr algn="ctr"/>
                <a:endParaRPr lang="en-US" sz="1600" dirty="0"/>
              </a:p>
              <a:p>
                <a:pPr algn="ctr"/>
                <a:endParaRPr lang="en-US" sz="1600" dirty="0"/>
              </a:p>
              <a:p>
                <a:pPr algn="ctr"/>
                <a:endParaRPr lang="en-US" sz="16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13" name="Group 12"/>
            <p:cNvGrpSpPr/>
            <p:nvPr/>
          </p:nvGrpSpPr>
          <p:grpSpPr>
            <a:xfrm>
              <a:off x="5584140" y="1680252"/>
              <a:ext cx="1490472" cy="1911096"/>
              <a:chOff x="762000" y="1690690"/>
              <a:chExt cx="1490472" cy="1911096"/>
            </a:xfrm>
          </p:grpSpPr>
          <p:sp>
            <p:nvSpPr>
              <p:cNvPr id="14" name="TextBox 13"/>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Business Impact</a:t>
                </a:r>
              </a:p>
              <a:p>
                <a:pPr algn="ctr"/>
                <a:endParaRPr lang="en-US" sz="1400" dirty="0"/>
              </a:p>
              <a:p>
                <a:pPr algn="ctr"/>
                <a:endParaRPr lang="en-US" sz="1050" dirty="0"/>
              </a:p>
              <a:p>
                <a:pPr algn="ctr"/>
                <a:endParaRPr lang="en-US" sz="1200" dirty="0"/>
              </a:p>
              <a:p>
                <a:pPr algn="ctr"/>
                <a:r>
                  <a:rPr lang="en-US" sz="1400" b="1" dirty="0">
                    <a:solidFill>
                      <a:schemeClr val="tx2"/>
                    </a:solidFill>
                  </a:rPr>
                  <a:t>Market Share</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17" name="Group 16"/>
            <p:cNvGrpSpPr/>
            <p:nvPr/>
          </p:nvGrpSpPr>
          <p:grpSpPr>
            <a:xfrm>
              <a:off x="7191521" y="1680252"/>
              <a:ext cx="1490472" cy="1908215"/>
              <a:chOff x="762000" y="1690690"/>
              <a:chExt cx="1490472" cy="1908215"/>
            </a:xfrm>
          </p:grpSpPr>
          <p:sp>
            <p:nvSpPr>
              <p:cNvPr id="18" name="TextBox 17"/>
              <p:cNvSpPr txBox="1"/>
              <p:nvPr/>
            </p:nvSpPr>
            <p:spPr>
              <a:xfrm>
                <a:off x="762000" y="1690690"/>
                <a:ext cx="1490472" cy="1908215"/>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400" dirty="0"/>
              </a:p>
              <a:p>
                <a:pPr algn="ctr"/>
                <a:endParaRPr lang="en-US" sz="1400" dirty="0"/>
              </a:p>
              <a:p>
                <a:pPr algn="ctr"/>
                <a:r>
                  <a:rPr lang="en-US" sz="1400" b="1" dirty="0">
                    <a:solidFill>
                      <a:schemeClr val="tx2"/>
                    </a:solidFill>
                  </a:rPr>
                  <a:t>Customer </a:t>
                </a:r>
              </a:p>
              <a:p>
                <a:pPr algn="ctr"/>
                <a:r>
                  <a:rPr lang="en-US" sz="1400" b="1" dirty="0">
                    <a:solidFill>
                      <a:schemeClr val="tx2"/>
                    </a:solidFill>
                  </a:rPr>
                  <a:t>Service</a:t>
                </a:r>
              </a:p>
              <a:p>
                <a:pPr algn="ctr"/>
                <a:endParaRPr lang="en-US" sz="1600" dirty="0"/>
              </a:p>
              <a:p>
                <a:pPr algn="ctr"/>
                <a:endParaRPr lang="en-US" sz="1600" dirty="0"/>
              </a:p>
              <a:p>
                <a:pPr algn="ctr"/>
                <a:endParaRPr lang="en-US" sz="1600"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26" name="Group 25"/>
            <p:cNvGrpSpPr/>
            <p:nvPr/>
          </p:nvGrpSpPr>
          <p:grpSpPr>
            <a:xfrm>
              <a:off x="3976760" y="3689201"/>
              <a:ext cx="1490472" cy="1908215"/>
              <a:chOff x="762000" y="1690690"/>
              <a:chExt cx="1490472" cy="1908215"/>
            </a:xfrm>
          </p:grpSpPr>
          <p:sp>
            <p:nvSpPr>
              <p:cNvPr id="27" name="TextBox 26"/>
              <p:cNvSpPr txBox="1"/>
              <p:nvPr/>
            </p:nvSpPr>
            <p:spPr>
              <a:xfrm>
                <a:off x="762000" y="1690690"/>
                <a:ext cx="1490472" cy="1908215"/>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400" dirty="0"/>
              </a:p>
              <a:p>
                <a:pPr algn="ctr"/>
                <a:endParaRPr lang="en-US" sz="1400" dirty="0"/>
              </a:p>
              <a:p>
                <a:pPr algn="ctr"/>
                <a:r>
                  <a:rPr lang="en-US" sz="1400" b="1" dirty="0">
                    <a:solidFill>
                      <a:schemeClr val="tx2"/>
                    </a:solidFill>
                  </a:rPr>
                  <a:t>Employee Retention</a:t>
                </a:r>
              </a:p>
              <a:p>
                <a:pPr algn="ctr"/>
                <a:endParaRPr lang="en-US" sz="1600" dirty="0"/>
              </a:p>
              <a:p>
                <a:pPr algn="ctr"/>
                <a:endParaRPr lang="en-US" sz="1600" dirty="0"/>
              </a:p>
              <a:p>
                <a:pPr algn="ctr"/>
                <a:endParaRPr lang="en-US" sz="1600"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32" name="Group 31"/>
            <p:cNvGrpSpPr/>
            <p:nvPr/>
          </p:nvGrpSpPr>
          <p:grpSpPr>
            <a:xfrm>
              <a:off x="762000" y="3689201"/>
              <a:ext cx="1490472" cy="1908215"/>
              <a:chOff x="762000" y="1690690"/>
              <a:chExt cx="1490472" cy="1908215"/>
            </a:xfrm>
          </p:grpSpPr>
          <p:sp>
            <p:nvSpPr>
              <p:cNvPr id="33" name="TextBox 32"/>
              <p:cNvSpPr txBox="1"/>
              <p:nvPr/>
            </p:nvSpPr>
            <p:spPr>
              <a:xfrm>
                <a:off x="762000" y="1690690"/>
                <a:ext cx="1490472" cy="1908215"/>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400" dirty="0"/>
              </a:p>
              <a:p>
                <a:pPr algn="ctr"/>
                <a:endParaRPr lang="en-US" sz="1400" dirty="0"/>
              </a:p>
              <a:p>
                <a:pPr algn="ctr"/>
                <a:r>
                  <a:rPr lang="en-US" sz="1400" b="1" dirty="0">
                    <a:solidFill>
                      <a:schemeClr val="tx2"/>
                    </a:solidFill>
                  </a:rPr>
                  <a:t>Sales Productivity </a:t>
                </a:r>
              </a:p>
              <a:p>
                <a:pPr algn="ctr"/>
                <a:endParaRPr lang="en-US" sz="1600" dirty="0"/>
              </a:p>
              <a:p>
                <a:pPr algn="ctr"/>
                <a:endParaRPr lang="en-US" sz="1600" dirty="0"/>
              </a:p>
              <a:p>
                <a:pPr algn="ctr"/>
                <a:endParaRPr lang="en-US" sz="1600" dirty="0"/>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35" name="Group 34"/>
            <p:cNvGrpSpPr/>
            <p:nvPr/>
          </p:nvGrpSpPr>
          <p:grpSpPr>
            <a:xfrm>
              <a:off x="2369380" y="3689201"/>
              <a:ext cx="1490472" cy="1911096"/>
              <a:chOff x="762000" y="1690690"/>
              <a:chExt cx="1490472" cy="1911096"/>
            </a:xfrm>
          </p:grpSpPr>
          <p:sp>
            <p:nvSpPr>
              <p:cNvPr id="36" name="TextBox 35"/>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Business Impact</a:t>
                </a:r>
              </a:p>
              <a:p>
                <a:pPr algn="ctr"/>
                <a:endParaRPr lang="en-US" sz="1400" dirty="0"/>
              </a:p>
              <a:p>
                <a:pPr algn="ctr"/>
                <a:endParaRPr lang="en-US" sz="1050" dirty="0"/>
              </a:p>
              <a:p>
                <a:pPr algn="ctr"/>
                <a:endParaRPr lang="en-US" sz="1200" dirty="0"/>
              </a:p>
              <a:p>
                <a:pPr algn="ctr"/>
                <a:r>
                  <a:rPr lang="en-US" sz="1400" b="1" dirty="0">
                    <a:solidFill>
                      <a:schemeClr val="tx2"/>
                    </a:solidFill>
                  </a:rPr>
                  <a:t>Profit Growth</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38" name="Group 37"/>
            <p:cNvGrpSpPr/>
            <p:nvPr/>
          </p:nvGrpSpPr>
          <p:grpSpPr>
            <a:xfrm>
              <a:off x="5584140" y="3689201"/>
              <a:ext cx="1490472" cy="1911096"/>
              <a:chOff x="762000" y="1690690"/>
              <a:chExt cx="1490472" cy="1911096"/>
            </a:xfrm>
          </p:grpSpPr>
          <p:sp>
            <p:nvSpPr>
              <p:cNvPr id="39" name="TextBox 38"/>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Business Impact</a:t>
                </a:r>
              </a:p>
              <a:p>
                <a:pPr algn="ctr"/>
                <a:endParaRPr lang="en-US" sz="1400" dirty="0"/>
              </a:p>
              <a:p>
                <a:pPr algn="ctr"/>
                <a:endParaRPr lang="en-US" sz="1050" dirty="0"/>
              </a:p>
              <a:p>
                <a:pPr algn="ctr"/>
                <a:endParaRPr lang="en-US" sz="1200" dirty="0"/>
              </a:p>
              <a:p>
                <a:pPr algn="ctr"/>
                <a:r>
                  <a:rPr lang="en-US" sz="1400" b="1" dirty="0">
                    <a:solidFill>
                      <a:schemeClr val="tx2"/>
                    </a:solidFill>
                  </a:rPr>
                  <a:t>Productivity</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41" name="Group 40"/>
            <p:cNvGrpSpPr/>
            <p:nvPr/>
          </p:nvGrpSpPr>
          <p:grpSpPr>
            <a:xfrm>
              <a:off x="7191521" y="3689201"/>
              <a:ext cx="1490472" cy="1911096"/>
              <a:chOff x="762000" y="1690690"/>
              <a:chExt cx="1490472" cy="1911096"/>
            </a:xfrm>
          </p:grpSpPr>
          <p:sp>
            <p:nvSpPr>
              <p:cNvPr id="42" name="TextBox 41"/>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Business Impact</a:t>
                </a:r>
              </a:p>
              <a:p>
                <a:pPr algn="ctr"/>
                <a:endParaRPr lang="en-US" sz="1400" dirty="0"/>
              </a:p>
              <a:p>
                <a:pPr algn="ctr"/>
                <a:endParaRPr lang="en-US" sz="1050" dirty="0"/>
              </a:p>
              <a:p>
                <a:pPr algn="ctr"/>
                <a:endParaRPr lang="en-US" sz="1200" dirty="0"/>
              </a:p>
              <a:p>
                <a:pPr algn="ctr"/>
                <a:r>
                  <a:rPr lang="en-US" sz="1400" b="1" dirty="0">
                    <a:solidFill>
                      <a:schemeClr val="tx2"/>
                    </a:solidFill>
                  </a:rPr>
                  <a:t>Brand Building</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spTree>
    <p:extLst>
      <p:ext uri="{BB962C8B-B14F-4D97-AF65-F5344CB8AC3E}">
        <p14:creationId xmlns:p14="http://schemas.microsoft.com/office/powerpoint/2010/main" val="2314585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EQ, PS, and Business Impact</a:t>
            </a:r>
          </a:p>
        </p:txBody>
      </p:sp>
      <p:grpSp>
        <p:nvGrpSpPr>
          <p:cNvPr id="6" name="Group 5"/>
          <p:cNvGrpSpPr/>
          <p:nvPr/>
        </p:nvGrpSpPr>
        <p:grpSpPr>
          <a:xfrm>
            <a:off x="612004" y="1676400"/>
            <a:ext cx="7919993" cy="3920045"/>
            <a:chOff x="762000" y="1680252"/>
            <a:chExt cx="7919993" cy="3920045"/>
          </a:xfrm>
        </p:grpSpPr>
        <p:grpSp>
          <p:nvGrpSpPr>
            <p:cNvPr id="4" name="Group 3"/>
            <p:cNvGrpSpPr/>
            <p:nvPr/>
          </p:nvGrpSpPr>
          <p:grpSpPr>
            <a:xfrm>
              <a:off x="762000" y="1680252"/>
              <a:ext cx="1490472" cy="1911096"/>
              <a:chOff x="762000" y="1690690"/>
              <a:chExt cx="1490472" cy="1911096"/>
            </a:xfrm>
          </p:grpSpPr>
          <p:sp>
            <p:nvSpPr>
              <p:cNvPr id="3" name="TextBox 2"/>
              <p:cNvSpPr txBox="1"/>
              <p:nvPr/>
            </p:nvSpPr>
            <p:spPr>
              <a:xfrm>
                <a:off x="762000" y="1690690"/>
                <a:ext cx="1490472" cy="1911096"/>
              </a:xfrm>
              <a:prstGeom prst="rect">
                <a:avLst/>
              </a:prstGeom>
              <a:noFill/>
              <a:ln>
                <a:solidFill>
                  <a:schemeClr val="accent6"/>
                </a:solidFill>
              </a:ln>
            </p:spPr>
            <p:txBody>
              <a:bodyPr wrap="square" rtlCol="0">
                <a:spAutoFit/>
              </a:bodyPr>
              <a:lstStyle/>
              <a:p>
                <a:pPr algn="ctr"/>
                <a:r>
                  <a:rPr lang="en-US" sz="1400" cap="all" dirty="0"/>
                  <a:t>Safety performance</a:t>
                </a:r>
              </a:p>
              <a:p>
                <a:pPr algn="ctr"/>
                <a:endParaRPr lang="en-US" sz="1100" dirty="0"/>
              </a:p>
              <a:p>
                <a:pPr algn="ctr"/>
                <a:r>
                  <a:rPr lang="en-US" sz="800" dirty="0">
                    <a:solidFill>
                      <a:schemeClr val="tx2"/>
                    </a:solidFill>
                  </a:rPr>
                  <a:t>Researcher David McClelland showed that after supervisors in a manufacturing plan received training in emotional competencies such as h ow to listen better, lost-time accidents decreased by 50%</a:t>
                </a:r>
              </a:p>
              <a:p>
                <a:pPr algn="ctr"/>
                <a:endParaRPr lang="en-US" sz="1600" dirty="0"/>
              </a:p>
              <a:p>
                <a:pPr algn="ctr"/>
                <a:endParaRPr lang="en-US" sz="1600" dirty="0"/>
              </a:p>
              <a:p>
                <a:pPr algn="ctr"/>
                <a:endParaRPr lang="en-US" sz="1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7" name="Group 6"/>
            <p:cNvGrpSpPr/>
            <p:nvPr/>
          </p:nvGrpSpPr>
          <p:grpSpPr>
            <a:xfrm>
              <a:off x="2369380" y="1680252"/>
              <a:ext cx="1490472" cy="1911096"/>
              <a:chOff x="762000" y="1690690"/>
              <a:chExt cx="1490472" cy="1911096"/>
            </a:xfrm>
          </p:grpSpPr>
          <p:sp>
            <p:nvSpPr>
              <p:cNvPr id="8" name="TextBox 7"/>
              <p:cNvSpPr txBox="1"/>
              <p:nvPr/>
            </p:nvSpPr>
            <p:spPr>
              <a:xfrm>
                <a:off x="762000" y="1690690"/>
                <a:ext cx="1490472" cy="1911096"/>
              </a:xfrm>
              <a:prstGeom prst="rect">
                <a:avLst/>
              </a:prstGeom>
              <a:noFill/>
              <a:ln>
                <a:solidFill>
                  <a:schemeClr val="accent6"/>
                </a:solidFill>
              </a:ln>
            </p:spPr>
            <p:txBody>
              <a:bodyPr wrap="square" rtlCol="0">
                <a:spAutoFit/>
              </a:bodyPr>
              <a:lstStyle/>
              <a:p>
                <a:pPr algn="ctr"/>
                <a:r>
                  <a:rPr lang="en-US" sz="1400" cap="all" dirty="0"/>
                  <a:t>Employee selection</a:t>
                </a:r>
              </a:p>
              <a:p>
                <a:pPr algn="ctr"/>
                <a:endParaRPr lang="en-US" sz="1100" dirty="0"/>
              </a:p>
              <a:p>
                <a:pPr algn="ctr"/>
                <a:r>
                  <a:rPr lang="en-US" sz="800" dirty="0">
                    <a:solidFill>
                      <a:schemeClr val="tx2"/>
                    </a:solidFill>
                  </a:rPr>
                  <a:t>The United States Air Force reduced first-year turnover due to mismatches and cut their poor-hire financial losses by approximately 92% by screening job candidates for emotional intelligence skills</a:t>
                </a:r>
              </a:p>
              <a:p>
                <a:pPr algn="ctr"/>
                <a:endParaRPr lang="en-US" sz="1600" dirty="0"/>
              </a:p>
              <a:p>
                <a:pPr algn="ctr"/>
                <a:endParaRPr lang="en-US" sz="1600" dirty="0"/>
              </a:p>
              <a:p>
                <a:pPr algn="ctr"/>
                <a:endParaRPr lang="en-US" sz="16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10" name="Group 9"/>
            <p:cNvGrpSpPr/>
            <p:nvPr/>
          </p:nvGrpSpPr>
          <p:grpSpPr>
            <a:xfrm>
              <a:off x="3976760" y="1680252"/>
              <a:ext cx="1490472" cy="1911096"/>
              <a:chOff x="762000" y="1690690"/>
              <a:chExt cx="1490472" cy="1911096"/>
            </a:xfrm>
          </p:grpSpPr>
          <p:sp>
            <p:nvSpPr>
              <p:cNvPr id="11" name="TextBox 10"/>
              <p:cNvSpPr txBox="1"/>
              <p:nvPr/>
            </p:nvSpPr>
            <p:spPr>
              <a:xfrm>
                <a:off x="762000" y="1690690"/>
                <a:ext cx="1490472" cy="1911096"/>
              </a:xfrm>
              <a:prstGeom prst="rect">
                <a:avLst/>
              </a:prstGeom>
              <a:noFill/>
              <a:ln>
                <a:solidFill>
                  <a:schemeClr val="accent6"/>
                </a:solidFill>
              </a:ln>
            </p:spPr>
            <p:txBody>
              <a:bodyPr wrap="square" rtlCol="0">
                <a:spAutoFit/>
              </a:bodyPr>
              <a:lstStyle/>
              <a:p>
                <a:pPr algn="ctr"/>
                <a:r>
                  <a:rPr lang="en-US" sz="1400" cap="all" dirty="0"/>
                  <a:t>Leadership effectiveness</a:t>
                </a:r>
              </a:p>
              <a:p>
                <a:pPr algn="ctr"/>
                <a:endParaRPr lang="en-US" sz="1100" dirty="0"/>
              </a:p>
              <a:p>
                <a:pPr algn="ctr"/>
                <a:r>
                  <a:rPr lang="en-US" sz="800" dirty="0">
                    <a:solidFill>
                      <a:schemeClr val="tx2"/>
                    </a:solidFill>
                  </a:rPr>
                  <a:t>According to a study of 236 executives conducted by the Center for Creative Leadership, at least 55% of overall successful leadership is based on emotional intelligence factors.</a:t>
                </a:r>
              </a:p>
              <a:p>
                <a:pPr algn="ctr"/>
                <a:endParaRPr lang="en-US" sz="1600" dirty="0"/>
              </a:p>
              <a:p>
                <a:pPr algn="ctr"/>
                <a:endParaRPr lang="en-US" sz="1600" dirty="0"/>
              </a:p>
              <a:p>
                <a:pPr algn="ctr"/>
                <a:endParaRPr lang="en-US" sz="16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13" name="Group 12"/>
            <p:cNvGrpSpPr/>
            <p:nvPr/>
          </p:nvGrpSpPr>
          <p:grpSpPr>
            <a:xfrm>
              <a:off x="5584140" y="1680252"/>
              <a:ext cx="1490472" cy="1911096"/>
              <a:chOff x="762000" y="1690690"/>
              <a:chExt cx="1490472" cy="1911096"/>
            </a:xfrm>
          </p:grpSpPr>
          <p:sp>
            <p:nvSpPr>
              <p:cNvPr id="14" name="TextBox 13"/>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Market share</a:t>
                </a:r>
              </a:p>
              <a:p>
                <a:pPr algn="ctr"/>
                <a:endParaRPr lang="en-US" sz="1400" dirty="0"/>
              </a:p>
              <a:p>
                <a:pPr algn="ctr"/>
                <a:endParaRPr lang="en-US" sz="1200" dirty="0"/>
              </a:p>
              <a:p>
                <a:pPr algn="ctr"/>
                <a:r>
                  <a:rPr lang="en-US" sz="800" dirty="0">
                    <a:solidFill>
                      <a:schemeClr val="tx2"/>
                    </a:solidFill>
                  </a:rPr>
                  <a:t>Sheraton Hotels increased market share by 24% as a result of an EQ initiative that involved short training sessions focused on enhancing EQ skills.</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17" name="Group 16"/>
            <p:cNvGrpSpPr/>
            <p:nvPr/>
          </p:nvGrpSpPr>
          <p:grpSpPr>
            <a:xfrm>
              <a:off x="7191521" y="1680252"/>
              <a:ext cx="1490472" cy="1911096"/>
              <a:chOff x="762000" y="1690690"/>
              <a:chExt cx="1490472" cy="1911096"/>
            </a:xfrm>
          </p:grpSpPr>
          <p:sp>
            <p:nvSpPr>
              <p:cNvPr id="18" name="TextBox 17"/>
              <p:cNvSpPr txBox="1"/>
              <p:nvPr/>
            </p:nvSpPr>
            <p:spPr>
              <a:xfrm>
                <a:off x="762000" y="1690690"/>
                <a:ext cx="1490472" cy="1911096"/>
              </a:xfrm>
              <a:prstGeom prst="rect">
                <a:avLst/>
              </a:prstGeom>
              <a:noFill/>
              <a:ln>
                <a:solidFill>
                  <a:schemeClr val="accent6"/>
                </a:solidFill>
              </a:ln>
            </p:spPr>
            <p:txBody>
              <a:bodyPr wrap="square" rtlCol="0">
                <a:spAutoFit/>
              </a:bodyPr>
              <a:lstStyle/>
              <a:p>
                <a:pPr algn="ctr"/>
                <a:r>
                  <a:rPr lang="en-US" sz="1400" cap="all" dirty="0"/>
                  <a:t>Business Impact</a:t>
                </a:r>
              </a:p>
              <a:p>
                <a:pPr algn="ctr"/>
                <a:endParaRPr lang="en-US" sz="1100" dirty="0"/>
              </a:p>
              <a:p>
                <a:pPr algn="ctr"/>
                <a:r>
                  <a:rPr lang="en-US" sz="800" dirty="0">
                    <a:solidFill>
                      <a:schemeClr val="tx2"/>
                    </a:solidFill>
                  </a:rPr>
                  <a:t>The Carnegie Institute of Technology carried out research that showed 85% of customer service effectiveness was due to EQ skills, such as empathy, communication, and influence. They found that only 15% was due to technical ability.</a:t>
                </a:r>
              </a:p>
              <a:p>
                <a:pPr algn="ctr"/>
                <a:endParaRPr lang="en-US" sz="1600" dirty="0"/>
              </a:p>
              <a:p>
                <a:pPr algn="ctr"/>
                <a:endParaRPr lang="en-US" sz="1600" dirty="0"/>
              </a:p>
              <a:p>
                <a:pPr algn="ctr"/>
                <a:endParaRPr lang="en-US" sz="1600"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26" name="Group 25"/>
            <p:cNvGrpSpPr/>
            <p:nvPr/>
          </p:nvGrpSpPr>
          <p:grpSpPr>
            <a:xfrm>
              <a:off x="3976760" y="3689201"/>
              <a:ext cx="1490472" cy="1911096"/>
              <a:chOff x="762000" y="1690690"/>
              <a:chExt cx="1490472" cy="1911096"/>
            </a:xfrm>
          </p:grpSpPr>
          <p:sp>
            <p:nvSpPr>
              <p:cNvPr id="27" name="TextBox 26"/>
              <p:cNvSpPr txBox="1"/>
              <p:nvPr/>
            </p:nvSpPr>
            <p:spPr>
              <a:xfrm>
                <a:off x="762000" y="1690690"/>
                <a:ext cx="1490472" cy="1911096"/>
              </a:xfrm>
              <a:prstGeom prst="rect">
                <a:avLst/>
              </a:prstGeom>
              <a:noFill/>
              <a:ln>
                <a:solidFill>
                  <a:schemeClr val="accent6"/>
                </a:solidFill>
              </a:ln>
            </p:spPr>
            <p:txBody>
              <a:bodyPr wrap="square" rtlCol="0">
                <a:spAutoFit/>
              </a:bodyPr>
              <a:lstStyle/>
              <a:p>
                <a:pPr algn="ctr"/>
                <a:r>
                  <a:rPr lang="en-US" sz="1400" cap="all" dirty="0"/>
                  <a:t>Employee retention</a:t>
                </a:r>
              </a:p>
              <a:p>
                <a:pPr algn="ctr"/>
                <a:endParaRPr lang="en-US" sz="1100" dirty="0"/>
              </a:p>
              <a:p>
                <a:pPr algn="ctr"/>
                <a:r>
                  <a:rPr lang="en-US" sz="800" dirty="0">
                    <a:solidFill>
                      <a:schemeClr val="tx2"/>
                    </a:solidFill>
                  </a:rPr>
                  <a:t>In a study by Fortune magazine, 70% of employees who leave their organizations report relationship issues with either their boss or co-workers as the primary reason for leaving.</a:t>
                </a:r>
              </a:p>
              <a:p>
                <a:pPr algn="ctr"/>
                <a:endParaRPr lang="en-US" sz="1600" dirty="0"/>
              </a:p>
              <a:p>
                <a:pPr algn="ctr"/>
                <a:endParaRPr lang="en-US" sz="1600" dirty="0"/>
              </a:p>
              <a:p>
                <a:pPr algn="ctr"/>
                <a:endParaRPr lang="en-US" sz="1600"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32" name="Group 31"/>
            <p:cNvGrpSpPr/>
            <p:nvPr/>
          </p:nvGrpSpPr>
          <p:grpSpPr>
            <a:xfrm>
              <a:off x="762000" y="3689201"/>
              <a:ext cx="1490472" cy="1911096"/>
              <a:chOff x="762000" y="1690690"/>
              <a:chExt cx="1490472" cy="1911096"/>
            </a:xfrm>
          </p:grpSpPr>
          <p:sp>
            <p:nvSpPr>
              <p:cNvPr id="33" name="TextBox 32"/>
              <p:cNvSpPr txBox="1"/>
              <p:nvPr/>
            </p:nvSpPr>
            <p:spPr>
              <a:xfrm>
                <a:off x="762000" y="1690690"/>
                <a:ext cx="1490472" cy="1911096"/>
              </a:xfrm>
              <a:prstGeom prst="rect">
                <a:avLst/>
              </a:prstGeom>
              <a:noFill/>
              <a:ln>
                <a:solidFill>
                  <a:schemeClr val="accent6"/>
                </a:solidFill>
              </a:ln>
            </p:spPr>
            <p:txBody>
              <a:bodyPr wrap="square" rtlCol="0">
                <a:spAutoFit/>
              </a:bodyPr>
              <a:lstStyle/>
              <a:p>
                <a:pPr algn="ctr"/>
                <a:r>
                  <a:rPr lang="en-US" sz="1400" cap="all" dirty="0"/>
                  <a:t>Sales productivity</a:t>
                </a:r>
              </a:p>
              <a:p>
                <a:pPr algn="ctr"/>
                <a:endParaRPr lang="en-US" sz="1100" dirty="0"/>
              </a:p>
              <a:p>
                <a:pPr algn="ctr"/>
                <a:r>
                  <a:rPr lang="en-US" sz="800" dirty="0">
                    <a:solidFill>
                      <a:schemeClr val="tx2"/>
                    </a:solidFill>
                  </a:rPr>
                  <a:t>MetLife salespeople with high EQ outsold their peers within by 37%. Each member of the L’Oréal sales force selected on the basis of EQ competencies sold $91,370 more than others did who were not.</a:t>
                </a:r>
              </a:p>
              <a:p>
                <a:pPr algn="ctr"/>
                <a:endParaRPr lang="en-US" sz="1600" dirty="0"/>
              </a:p>
              <a:p>
                <a:pPr algn="ctr"/>
                <a:endParaRPr lang="en-US" sz="1600" dirty="0"/>
              </a:p>
              <a:p>
                <a:pPr algn="ctr"/>
                <a:endParaRPr lang="en-US" sz="1600" dirty="0"/>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35" name="Group 34"/>
            <p:cNvGrpSpPr/>
            <p:nvPr/>
          </p:nvGrpSpPr>
          <p:grpSpPr>
            <a:xfrm>
              <a:off x="2369380" y="3689201"/>
              <a:ext cx="1490472" cy="1911096"/>
              <a:chOff x="762000" y="1690690"/>
              <a:chExt cx="1490472" cy="1911096"/>
            </a:xfrm>
          </p:grpSpPr>
          <p:sp>
            <p:nvSpPr>
              <p:cNvPr id="36" name="TextBox 35"/>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Profit growth</a:t>
                </a:r>
              </a:p>
              <a:p>
                <a:pPr algn="ctr"/>
                <a:endParaRPr lang="en-US" sz="1200" dirty="0"/>
              </a:p>
              <a:p>
                <a:pPr algn="ctr"/>
                <a:r>
                  <a:rPr lang="en-US" sz="800" dirty="0">
                    <a:solidFill>
                      <a:schemeClr val="tx2"/>
                    </a:solidFill>
                  </a:rPr>
                  <a:t>In a study of </a:t>
                </a:r>
                <a:r>
                  <a:rPr lang="en-US" sz="800" dirty="0" err="1">
                    <a:solidFill>
                      <a:schemeClr val="tx2"/>
                    </a:solidFill>
                  </a:rPr>
                  <a:t>Whitebread</a:t>
                </a:r>
                <a:r>
                  <a:rPr lang="en-US" sz="800" dirty="0">
                    <a:solidFill>
                      <a:schemeClr val="tx2"/>
                    </a:solidFill>
                  </a:rPr>
                  <a:t> restaurants in the UK, researchers found that restaurants managed by managers with high emotional intelligence showed an annual profit growth of 22%versus and annual average growth of 15% for the same period.</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38" name="Group 37"/>
            <p:cNvGrpSpPr/>
            <p:nvPr/>
          </p:nvGrpSpPr>
          <p:grpSpPr>
            <a:xfrm>
              <a:off x="5584140" y="3689201"/>
              <a:ext cx="1490472" cy="1911096"/>
              <a:chOff x="762000" y="1690690"/>
              <a:chExt cx="1490472" cy="1911096"/>
            </a:xfrm>
          </p:grpSpPr>
          <p:sp>
            <p:nvSpPr>
              <p:cNvPr id="39" name="TextBox 38"/>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productivity</a:t>
                </a:r>
              </a:p>
              <a:p>
                <a:pPr algn="ctr"/>
                <a:endParaRPr lang="en-US" sz="1200" dirty="0"/>
              </a:p>
              <a:p>
                <a:pPr algn="ctr"/>
                <a:endParaRPr lang="en-US" sz="1100" dirty="0"/>
              </a:p>
              <a:p>
                <a:pPr algn="ctr"/>
                <a:r>
                  <a:rPr lang="en-US" sz="800" dirty="0">
                    <a:solidFill>
                      <a:schemeClr val="tx2"/>
                    </a:solidFill>
                  </a:rPr>
                  <a:t>Pepsi found that executives with high EQs generated 10% more productivity, had 87% less turnover, brought $3.75M more value to the company, and increased ROI by 1000%.</a:t>
                </a:r>
              </a:p>
              <a:p>
                <a:pPr algn="ct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nvGrpSpPr>
            <p:cNvPr id="41" name="Group 40"/>
            <p:cNvGrpSpPr/>
            <p:nvPr/>
          </p:nvGrpSpPr>
          <p:grpSpPr>
            <a:xfrm>
              <a:off x="7191521" y="3689201"/>
              <a:ext cx="1490472" cy="1911096"/>
              <a:chOff x="762000" y="1690690"/>
              <a:chExt cx="1490472" cy="1911096"/>
            </a:xfrm>
          </p:grpSpPr>
          <p:sp>
            <p:nvSpPr>
              <p:cNvPr id="42" name="TextBox 41"/>
              <p:cNvSpPr txBox="1"/>
              <p:nvPr/>
            </p:nvSpPr>
            <p:spPr>
              <a:xfrm>
                <a:off x="762000" y="1690690"/>
                <a:ext cx="1490472" cy="1911096"/>
              </a:xfrm>
              <a:prstGeom prst="rect">
                <a:avLst/>
              </a:prstGeom>
              <a:noFill/>
              <a:ln>
                <a:solidFill>
                  <a:schemeClr val="accent6"/>
                </a:solidFill>
              </a:ln>
            </p:spPr>
            <p:txBody>
              <a:bodyPr wrap="square" rtlCol="0" anchor="t" anchorCtr="0">
                <a:spAutoFit/>
              </a:bodyPr>
              <a:lstStyle/>
              <a:p>
                <a:pPr algn="ctr"/>
                <a:r>
                  <a:rPr lang="en-US" sz="1400" cap="all" dirty="0"/>
                  <a:t>Business Impact</a:t>
                </a:r>
              </a:p>
              <a:p>
                <a:pPr algn="ctr"/>
                <a:endParaRPr lang="en-US" sz="1200" dirty="0"/>
              </a:p>
              <a:p>
                <a:pPr algn="ctr"/>
                <a:endParaRPr lang="en-US" sz="1200" dirty="0"/>
              </a:p>
              <a:p>
                <a:pPr algn="ctr"/>
                <a:r>
                  <a:rPr lang="en-US" sz="800" dirty="0">
                    <a:solidFill>
                      <a:schemeClr val="tx2"/>
                    </a:solidFill>
                  </a:rPr>
                  <a:t>Shareholders of Nike, Gatorade and other Tiger Woods sponsors lost a collective $5 to %12 billion in the wake of his extramarital affairs, according to a new study by researchers at the UC Davis. </a:t>
                </a:r>
                <a:endParaRPr lang="en-US" sz="1400" b="1" dirty="0">
                  <a:solidFill>
                    <a:schemeClr val="tx2"/>
                  </a:solidFill>
                </a:endParaRPr>
              </a:p>
              <a:p>
                <a:pPr algn="ctr"/>
                <a:endParaRPr lang="en-US" sz="1600" dirty="0"/>
              </a:p>
              <a:p>
                <a:pPr algn="ctr"/>
                <a:endParaRPr lang="en-US" sz="1600" dirty="0"/>
              </a:p>
              <a:p>
                <a:pPr algn="ctr"/>
                <a:endParaRPr lang="en-US" sz="1600" dirty="0"/>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076" y="3276600"/>
                <a:ext cx="274320" cy="263347"/>
              </a:xfrm>
              <a:prstGeom prst="rect">
                <a:avLst/>
              </a:prstGeom>
            </p:spPr>
          </p:pic>
        </p:grpSp>
      </p:grpSp>
    </p:spTree>
    <p:extLst>
      <p:ext uri="{BB962C8B-B14F-4D97-AF65-F5344CB8AC3E}">
        <p14:creationId xmlns:p14="http://schemas.microsoft.com/office/powerpoint/2010/main" val="712773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Image result for pep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166813"/>
            <a:ext cx="3200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p:txBody>
          <a:bodyPr>
            <a:normAutofit/>
          </a:bodyPr>
          <a:lstStyle/>
          <a:p>
            <a:r>
              <a:rPr lang="en-US" dirty="0"/>
              <a:t>Psychological Safety Drives Results</a:t>
            </a:r>
          </a:p>
        </p:txBody>
      </p:sp>
      <p:pic>
        <p:nvPicPr>
          <p:cNvPr id="44" name="Picture 8" descr="Image result for shera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988" y="1343025"/>
            <a:ext cx="302577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Image result for make 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8" y="3721100"/>
            <a:ext cx="3243262" cy="2314575"/>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Picture 2" descr="White Document 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813" y="3721100"/>
            <a:ext cx="14573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5248275"/>
            <a:ext cx="2895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11"/>
          <p:cNvSpPr txBox="1">
            <a:spLocks noChangeArrowheads="1"/>
          </p:cNvSpPr>
          <p:nvPr/>
        </p:nvSpPr>
        <p:spPr bwMode="auto">
          <a:xfrm>
            <a:off x="204788" y="4397375"/>
            <a:ext cx="4038600" cy="708025"/>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otham-Book" pitchFamily="-84" charset="0"/>
                <a:ea typeface="ＭＳ Ｐゴシック" panose="020B0600070205080204" pitchFamily="34" charset="-128"/>
                <a:cs typeface="Gotham-Book" pitchFamily="-84" charset="0"/>
              </a:defRPr>
            </a:lvl1pPr>
            <a:lvl2pPr marL="742950" indent="-285750">
              <a:spcBef>
                <a:spcPct val="20000"/>
              </a:spcBef>
              <a:buFont typeface="Arial" panose="020B0604020202020204" pitchFamily="34" charset="0"/>
              <a:buChar char="–"/>
              <a:defRPr sz="2800">
                <a:solidFill>
                  <a:schemeClr val="tx1"/>
                </a:solidFill>
                <a:latin typeface="Gotham-Book" pitchFamily="-84" charset="0"/>
                <a:ea typeface="ＭＳ Ｐゴシック" panose="020B0600070205080204" pitchFamily="34" charset="-128"/>
                <a:cs typeface="Gotham-Book" pitchFamily="-84" charset="0"/>
              </a:defRPr>
            </a:lvl2pPr>
            <a:lvl3pPr marL="1143000" indent="-228600">
              <a:spcBef>
                <a:spcPct val="20000"/>
              </a:spcBef>
              <a:buFont typeface="Arial" panose="020B0604020202020204" pitchFamily="34" charset="0"/>
              <a:buChar char="•"/>
              <a:defRPr sz="2400">
                <a:solidFill>
                  <a:schemeClr val="tx1"/>
                </a:solidFill>
                <a:latin typeface="Gotham-Book" pitchFamily="-84" charset="0"/>
                <a:ea typeface="ＭＳ Ｐゴシック" panose="020B0600070205080204" pitchFamily="34" charset="-128"/>
                <a:cs typeface="Gotham-Book" pitchFamily="-84" charset="0"/>
              </a:defRPr>
            </a:lvl3pPr>
            <a:lvl4pPr marL="16002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4pPr>
            <a:lvl5pPr marL="20574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9pPr>
          </a:lstStyle>
          <a:p>
            <a:pPr algn="ctr">
              <a:spcBef>
                <a:spcPct val="0"/>
              </a:spcBef>
              <a:buFontTx/>
              <a:buNone/>
            </a:pPr>
            <a:r>
              <a:rPr lang="en-US" altLang="en-US" sz="4000" b="1">
                <a:latin typeface="Calibri" panose="020F0502020204030204" pitchFamily="34" charset="0"/>
              </a:rPr>
              <a:t>$2.5M more sales</a:t>
            </a:r>
          </a:p>
        </p:txBody>
      </p:sp>
      <p:sp>
        <p:nvSpPr>
          <p:cNvPr id="50" name="TextBox 11"/>
          <p:cNvSpPr txBox="1">
            <a:spLocks noChangeArrowheads="1"/>
          </p:cNvSpPr>
          <p:nvPr/>
        </p:nvSpPr>
        <p:spPr bwMode="auto">
          <a:xfrm>
            <a:off x="5105400" y="4202113"/>
            <a:ext cx="3282950" cy="954087"/>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otham-Book" pitchFamily="-84" charset="0"/>
                <a:ea typeface="ＭＳ Ｐゴシック" panose="020B0600070205080204" pitchFamily="34" charset="-128"/>
                <a:cs typeface="Gotham-Book" pitchFamily="-84" charset="0"/>
              </a:defRPr>
            </a:lvl1pPr>
            <a:lvl2pPr marL="742950" indent="-285750">
              <a:spcBef>
                <a:spcPct val="20000"/>
              </a:spcBef>
              <a:buFont typeface="Arial" panose="020B0604020202020204" pitchFamily="34" charset="0"/>
              <a:buChar char="–"/>
              <a:defRPr sz="2800">
                <a:solidFill>
                  <a:schemeClr val="tx1"/>
                </a:solidFill>
                <a:latin typeface="Gotham-Book" pitchFamily="-84" charset="0"/>
                <a:ea typeface="ＭＳ Ｐゴシック" panose="020B0600070205080204" pitchFamily="34" charset="-128"/>
                <a:cs typeface="Gotham-Book" pitchFamily="-84" charset="0"/>
              </a:defRPr>
            </a:lvl2pPr>
            <a:lvl3pPr marL="1143000" indent="-228600">
              <a:spcBef>
                <a:spcPct val="20000"/>
              </a:spcBef>
              <a:buFont typeface="Arial" panose="020B0604020202020204" pitchFamily="34" charset="0"/>
              <a:buChar char="•"/>
              <a:defRPr sz="2400">
                <a:solidFill>
                  <a:schemeClr val="tx1"/>
                </a:solidFill>
                <a:latin typeface="Gotham-Book" pitchFamily="-84" charset="0"/>
                <a:ea typeface="ＭＳ Ｐゴシック" panose="020B0600070205080204" pitchFamily="34" charset="-128"/>
                <a:cs typeface="Gotham-Book" pitchFamily="-84" charset="0"/>
              </a:defRPr>
            </a:lvl3pPr>
            <a:lvl4pPr marL="16002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4pPr>
            <a:lvl5pPr marL="20574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9pPr>
          </a:lstStyle>
          <a:p>
            <a:pPr algn="ctr">
              <a:spcBef>
                <a:spcPct val="0"/>
              </a:spcBef>
              <a:buFontTx/>
              <a:buNone/>
            </a:pPr>
            <a:r>
              <a:rPr lang="en-US" altLang="en-US" sz="2800" b="1">
                <a:latin typeface="Calibri" panose="020F0502020204030204" pitchFamily="34" charset="0"/>
              </a:rPr>
              <a:t>85% of financial success due to EQ</a:t>
            </a:r>
          </a:p>
        </p:txBody>
      </p:sp>
      <p:sp>
        <p:nvSpPr>
          <p:cNvPr id="51" name="TextBox 11"/>
          <p:cNvSpPr txBox="1">
            <a:spLocks noChangeArrowheads="1"/>
          </p:cNvSpPr>
          <p:nvPr/>
        </p:nvSpPr>
        <p:spPr bwMode="auto">
          <a:xfrm>
            <a:off x="114300" y="1812925"/>
            <a:ext cx="4038600" cy="708025"/>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otham-Book" pitchFamily="-84" charset="0"/>
                <a:ea typeface="ＭＳ Ｐゴシック" panose="020B0600070205080204" pitchFamily="34" charset="-128"/>
                <a:cs typeface="Gotham-Book" pitchFamily="-84" charset="0"/>
              </a:defRPr>
            </a:lvl1pPr>
            <a:lvl2pPr marL="742950" indent="-285750">
              <a:spcBef>
                <a:spcPct val="20000"/>
              </a:spcBef>
              <a:buFont typeface="Arial" panose="020B0604020202020204" pitchFamily="34" charset="0"/>
              <a:buChar char="–"/>
              <a:defRPr sz="2800">
                <a:solidFill>
                  <a:schemeClr val="tx1"/>
                </a:solidFill>
                <a:latin typeface="Gotham-Book" pitchFamily="-84" charset="0"/>
                <a:ea typeface="ＭＳ Ｐゴシック" panose="020B0600070205080204" pitchFamily="34" charset="-128"/>
                <a:cs typeface="Gotham-Book" pitchFamily="-84" charset="0"/>
              </a:defRPr>
            </a:lvl2pPr>
            <a:lvl3pPr marL="1143000" indent="-228600">
              <a:spcBef>
                <a:spcPct val="20000"/>
              </a:spcBef>
              <a:buFont typeface="Arial" panose="020B0604020202020204" pitchFamily="34" charset="0"/>
              <a:buChar char="•"/>
              <a:defRPr sz="2400">
                <a:solidFill>
                  <a:schemeClr val="tx1"/>
                </a:solidFill>
                <a:latin typeface="Gotham-Book" pitchFamily="-84" charset="0"/>
                <a:ea typeface="ＭＳ Ｐゴシック" panose="020B0600070205080204" pitchFamily="34" charset="-128"/>
                <a:cs typeface="Gotham-Book" pitchFamily="-84" charset="0"/>
              </a:defRPr>
            </a:lvl3pPr>
            <a:lvl4pPr marL="16002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4pPr>
            <a:lvl5pPr marL="20574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9pPr>
          </a:lstStyle>
          <a:p>
            <a:pPr algn="ctr">
              <a:spcBef>
                <a:spcPct val="0"/>
              </a:spcBef>
              <a:buFontTx/>
              <a:buNone/>
            </a:pPr>
            <a:r>
              <a:rPr lang="en-US" altLang="en-US" sz="4000" b="1" dirty="0">
                <a:latin typeface="Calibri" panose="020F0502020204030204" pitchFamily="34" charset="0"/>
              </a:rPr>
              <a:t>87% less turnover</a:t>
            </a:r>
          </a:p>
        </p:txBody>
      </p:sp>
      <p:sp>
        <p:nvSpPr>
          <p:cNvPr id="52" name="TextBox 11"/>
          <p:cNvSpPr txBox="1">
            <a:spLocks noChangeArrowheads="1"/>
          </p:cNvSpPr>
          <p:nvPr/>
        </p:nvSpPr>
        <p:spPr bwMode="auto">
          <a:xfrm>
            <a:off x="4554538" y="1770063"/>
            <a:ext cx="4437062" cy="1077912"/>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otham-Book" pitchFamily="-84" charset="0"/>
                <a:ea typeface="ＭＳ Ｐゴシック" panose="020B0600070205080204" pitchFamily="34" charset="-128"/>
                <a:cs typeface="Gotham-Book" pitchFamily="-84" charset="0"/>
              </a:defRPr>
            </a:lvl1pPr>
            <a:lvl2pPr marL="742950" indent="-285750">
              <a:spcBef>
                <a:spcPct val="20000"/>
              </a:spcBef>
              <a:buFont typeface="Arial" panose="020B0604020202020204" pitchFamily="34" charset="0"/>
              <a:buChar char="–"/>
              <a:defRPr sz="2800">
                <a:solidFill>
                  <a:schemeClr val="tx1"/>
                </a:solidFill>
                <a:latin typeface="Gotham-Book" pitchFamily="-84" charset="0"/>
                <a:ea typeface="ＭＳ Ｐゴシック" panose="020B0600070205080204" pitchFamily="34" charset="-128"/>
                <a:cs typeface="Gotham-Book" pitchFamily="-84" charset="0"/>
              </a:defRPr>
            </a:lvl2pPr>
            <a:lvl3pPr marL="1143000" indent="-228600">
              <a:spcBef>
                <a:spcPct val="20000"/>
              </a:spcBef>
              <a:buFont typeface="Arial" panose="020B0604020202020204" pitchFamily="34" charset="0"/>
              <a:buChar char="•"/>
              <a:defRPr sz="2400">
                <a:solidFill>
                  <a:schemeClr val="tx1"/>
                </a:solidFill>
                <a:latin typeface="Gotham-Book" pitchFamily="-84" charset="0"/>
                <a:ea typeface="ＭＳ Ｐゴシック" panose="020B0600070205080204" pitchFamily="34" charset="-128"/>
                <a:cs typeface="Gotham-Book" pitchFamily="-84" charset="0"/>
              </a:defRPr>
            </a:lvl3pPr>
            <a:lvl4pPr marL="16002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4pPr>
            <a:lvl5pPr marL="2057400" indent="-228600">
              <a:spcBef>
                <a:spcPct val="20000"/>
              </a:spcBef>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otham-Book" pitchFamily="-84" charset="0"/>
                <a:ea typeface="ＭＳ Ｐゴシック" panose="020B0600070205080204" pitchFamily="34" charset="-128"/>
                <a:cs typeface="Gotham-Book" pitchFamily="-84" charset="0"/>
              </a:defRPr>
            </a:lvl9pPr>
          </a:lstStyle>
          <a:p>
            <a:pPr algn="ctr">
              <a:spcBef>
                <a:spcPct val="0"/>
              </a:spcBef>
              <a:buFontTx/>
              <a:buNone/>
            </a:pPr>
            <a:r>
              <a:rPr lang="en-US" altLang="en-US" b="1">
                <a:latin typeface="Calibri" panose="020F0502020204030204" pitchFamily="34" charset="0"/>
              </a:rPr>
              <a:t>24% market share growth</a:t>
            </a:r>
          </a:p>
        </p:txBody>
      </p:sp>
    </p:spTree>
    <p:extLst>
      <p:ext uri="{BB962C8B-B14F-4D97-AF65-F5344CB8AC3E}">
        <p14:creationId xmlns:p14="http://schemas.microsoft.com/office/powerpoint/2010/main" val="438932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Core Logic</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3202" y="2897188"/>
            <a:ext cx="8037596" cy="2208212"/>
          </a:xfrm>
        </p:spPr>
      </p:pic>
    </p:spTree>
    <p:extLst>
      <p:ext uri="{BB962C8B-B14F-4D97-AF65-F5344CB8AC3E}">
        <p14:creationId xmlns:p14="http://schemas.microsoft.com/office/powerpoint/2010/main" val="897386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The </a:t>
            </a:r>
            <a:r>
              <a:rPr lang="en-US" dirty="0" err="1"/>
              <a:t>BlueEQ</a:t>
            </a:r>
            <a:r>
              <a:rPr lang="en-US" dirty="0"/>
              <a:t>™ Model</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46759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a:t>The Five Skills</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2134062" y="1524000"/>
            <a:ext cx="4856350" cy="4572000"/>
          </a:xfrm>
          <a:prstGeom prst="rect">
            <a:avLst/>
          </a:prstGeom>
          <a:noFill/>
          <a:ln>
            <a:noFill/>
          </a:ln>
        </p:spPr>
      </p:pic>
    </p:spTree>
    <p:extLst>
      <p:ext uri="{BB962C8B-B14F-4D97-AF65-F5344CB8AC3E}">
        <p14:creationId xmlns:p14="http://schemas.microsoft.com/office/powerpoint/2010/main" val="262242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1" y="180977"/>
            <a:ext cx="5637213" cy="6175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80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Workshop Agenda</a:t>
            </a:r>
          </a:p>
        </p:txBody>
      </p:sp>
      <p:sp>
        <p:nvSpPr>
          <p:cNvPr id="7" name="Text Placeholder 6"/>
          <p:cNvSpPr>
            <a:spLocks noGrp="1"/>
          </p:cNvSpPr>
          <p:nvPr>
            <p:ph type="body" idx="1"/>
          </p:nvPr>
        </p:nvSpPr>
        <p:spPr>
          <a:xfrm>
            <a:off x="2334187" y="1676400"/>
            <a:ext cx="437559" cy="535492"/>
          </a:xfrm>
          <a:solidFill>
            <a:schemeClr val="accent2"/>
          </a:solidFill>
        </p:spPr>
        <p:txBody>
          <a:bodyPr/>
          <a:lstStyle/>
          <a:p>
            <a:r>
              <a:rPr lang="en-US" dirty="0"/>
              <a:t>1</a:t>
            </a:r>
          </a:p>
        </p:txBody>
      </p:sp>
      <p:sp>
        <p:nvSpPr>
          <p:cNvPr id="10" name="Text Placeholder 9"/>
          <p:cNvSpPr>
            <a:spLocks noGrp="1"/>
          </p:cNvSpPr>
          <p:nvPr>
            <p:ph type="body" idx="12"/>
          </p:nvPr>
        </p:nvSpPr>
        <p:spPr>
          <a:xfrm>
            <a:off x="2334187" y="3577470"/>
            <a:ext cx="437559" cy="535221"/>
          </a:xfrm>
          <a:solidFill>
            <a:schemeClr val="accent2"/>
          </a:solidFill>
        </p:spPr>
        <p:txBody>
          <a:bodyPr/>
          <a:lstStyle/>
          <a:p>
            <a:r>
              <a:rPr lang="en-US" dirty="0"/>
              <a:t>4</a:t>
            </a:r>
          </a:p>
        </p:txBody>
      </p:sp>
      <p:sp>
        <p:nvSpPr>
          <p:cNvPr id="11" name="Text Placeholder 10"/>
          <p:cNvSpPr>
            <a:spLocks noGrp="1"/>
          </p:cNvSpPr>
          <p:nvPr>
            <p:ph type="body" idx="13"/>
          </p:nvPr>
        </p:nvSpPr>
        <p:spPr>
          <a:xfrm>
            <a:off x="2334187" y="2303861"/>
            <a:ext cx="437559" cy="554179"/>
          </a:xfrm>
          <a:solidFill>
            <a:schemeClr val="accent2"/>
          </a:solidFill>
        </p:spPr>
        <p:txBody>
          <a:bodyPr/>
          <a:lstStyle/>
          <a:p>
            <a:r>
              <a:rPr lang="en-US" dirty="0"/>
              <a:t>2</a:t>
            </a:r>
          </a:p>
        </p:txBody>
      </p:sp>
      <p:sp>
        <p:nvSpPr>
          <p:cNvPr id="13" name="Text Placeholder 12"/>
          <p:cNvSpPr>
            <a:spLocks noGrp="1"/>
          </p:cNvSpPr>
          <p:nvPr>
            <p:ph type="body" idx="15"/>
          </p:nvPr>
        </p:nvSpPr>
        <p:spPr>
          <a:xfrm>
            <a:off x="2895600" y="1676400"/>
            <a:ext cx="4419600" cy="539496"/>
          </a:xfrm>
        </p:spPr>
        <p:txBody>
          <a:bodyPr/>
          <a:lstStyle/>
          <a:p>
            <a:r>
              <a:rPr lang="en-US" sz="2000" dirty="0"/>
              <a:t>Business Essentials	</a:t>
            </a:r>
            <a:r>
              <a:rPr lang="en-US" dirty="0"/>
              <a:t>	</a:t>
            </a:r>
          </a:p>
        </p:txBody>
      </p:sp>
      <p:sp>
        <p:nvSpPr>
          <p:cNvPr id="14" name="Text Placeholder 13"/>
          <p:cNvSpPr>
            <a:spLocks noGrp="1"/>
          </p:cNvSpPr>
          <p:nvPr>
            <p:ph type="body" idx="16"/>
          </p:nvPr>
        </p:nvSpPr>
        <p:spPr>
          <a:xfrm>
            <a:off x="2895600" y="2303861"/>
            <a:ext cx="4419600" cy="539496"/>
          </a:xfrm>
        </p:spPr>
        <p:txBody>
          <a:bodyPr/>
          <a:lstStyle/>
          <a:p>
            <a:r>
              <a:rPr lang="en-US" sz="2000" dirty="0"/>
              <a:t>The Training Solution</a:t>
            </a:r>
            <a:endParaRPr lang="en-US" sz="1600" dirty="0"/>
          </a:p>
        </p:txBody>
      </p:sp>
      <p:sp>
        <p:nvSpPr>
          <p:cNvPr id="3" name="Text Placeholder 2"/>
          <p:cNvSpPr>
            <a:spLocks noGrp="1"/>
          </p:cNvSpPr>
          <p:nvPr>
            <p:ph type="body" idx="16"/>
          </p:nvPr>
        </p:nvSpPr>
        <p:spPr>
          <a:xfrm>
            <a:off x="2895600" y="2950009"/>
            <a:ext cx="4419600" cy="539496"/>
          </a:xfrm>
        </p:spPr>
        <p:txBody>
          <a:bodyPr/>
          <a:lstStyle/>
          <a:p>
            <a:r>
              <a:rPr lang="en-US" sz="2000" dirty="0"/>
              <a:t>The #1 Success Factor</a:t>
            </a:r>
            <a:endParaRPr lang="en-US" sz="1600" dirty="0"/>
          </a:p>
        </p:txBody>
      </p:sp>
      <p:sp>
        <p:nvSpPr>
          <p:cNvPr id="15" name="Text Placeholder 7"/>
          <p:cNvSpPr>
            <a:spLocks noGrp="1"/>
          </p:cNvSpPr>
          <p:nvPr>
            <p:ph type="body" idx="10"/>
          </p:nvPr>
        </p:nvSpPr>
        <p:spPr>
          <a:xfrm>
            <a:off x="2334187" y="2950009"/>
            <a:ext cx="437559" cy="535492"/>
          </a:xfrm>
          <a:solidFill>
            <a:schemeClr val="accent2"/>
          </a:solidFill>
        </p:spPr>
        <p:txBody>
          <a:bodyPr/>
          <a:lstStyle/>
          <a:p>
            <a:r>
              <a:rPr lang="en-US" dirty="0"/>
              <a:t>3</a:t>
            </a:r>
          </a:p>
        </p:txBody>
      </p:sp>
      <p:sp>
        <p:nvSpPr>
          <p:cNvPr id="17" name="Text Placeholder 13"/>
          <p:cNvSpPr>
            <a:spLocks noGrp="1"/>
          </p:cNvSpPr>
          <p:nvPr>
            <p:ph type="body" idx="16"/>
          </p:nvPr>
        </p:nvSpPr>
        <p:spPr>
          <a:xfrm>
            <a:off x="2895600" y="3577470"/>
            <a:ext cx="4419600" cy="539496"/>
          </a:xfrm>
        </p:spPr>
        <p:txBody>
          <a:bodyPr/>
          <a:lstStyle/>
          <a:p>
            <a:r>
              <a:rPr lang="en-US" sz="2000" dirty="0"/>
              <a:t>Psychological Safety &amp; Core Logic</a:t>
            </a:r>
            <a:endParaRPr lang="en-US" sz="1600" dirty="0"/>
          </a:p>
        </p:txBody>
      </p:sp>
      <p:sp>
        <p:nvSpPr>
          <p:cNvPr id="18" name="Text Placeholder 13"/>
          <p:cNvSpPr>
            <a:spLocks noGrp="1"/>
          </p:cNvSpPr>
          <p:nvPr>
            <p:ph type="body" idx="16"/>
          </p:nvPr>
        </p:nvSpPr>
        <p:spPr>
          <a:xfrm>
            <a:off x="2895600" y="4204660"/>
            <a:ext cx="4419600" cy="539496"/>
          </a:xfrm>
        </p:spPr>
        <p:txBody>
          <a:bodyPr/>
          <a:lstStyle/>
          <a:p>
            <a:r>
              <a:rPr lang="en-US" sz="2000" dirty="0"/>
              <a:t>The BlueEQ™ Model</a:t>
            </a:r>
            <a:endParaRPr lang="en-US" sz="1600" dirty="0"/>
          </a:p>
        </p:txBody>
      </p:sp>
      <p:sp>
        <p:nvSpPr>
          <p:cNvPr id="19" name="Text Placeholder 15"/>
          <p:cNvSpPr>
            <a:spLocks noGrp="1"/>
          </p:cNvSpPr>
          <p:nvPr>
            <p:ph type="body" idx="18"/>
          </p:nvPr>
        </p:nvSpPr>
        <p:spPr>
          <a:xfrm>
            <a:off x="2895600" y="5459039"/>
            <a:ext cx="4419600" cy="539496"/>
          </a:xfrm>
        </p:spPr>
        <p:txBody>
          <a:bodyPr/>
          <a:lstStyle/>
          <a:p>
            <a:r>
              <a:rPr lang="en-US" sz="2000" dirty="0"/>
              <a:t>The Market-Leading BlueEQ™ Solution</a:t>
            </a:r>
          </a:p>
        </p:txBody>
      </p:sp>
      <p:sp>
        <p:nvSpPr>
          <p:cNvPr id="20" name="Text Placeholder 2"/>
          <p:cNvSpPr>
            <a:spLocks noGrp="1"/>
          </p:cNvSpPr>
          <p:nvPr>
            <p:ph type="body" idx="16"/>
          </p:nvPr>
        </p:nvSpPr>
        <p:spPr>
          <a:xfrm>
            <a:off x="2895600" y="4831850"/>
            <a:ext cx="4419600" cy="539496"/>
          </a:xfrm>
        </p:spPr>
        <p:txBody>
          <a:bodyPr/>
          <a:lstStyle/>
          <a:p>
            <a:r>
              <a:rPr lang="en-US" sz="2000" dirty="0"/>
              <a:t>Creating Sustainable Behavioral Change</a:t>
            </a:r>
            <a:endParaRPr lang="en-US" sz="1600" dirty="0"/>
          </a:p>
        </p:txBody>
      </p:sp>
      <p:sp>
        <p:nvSpPr>
          <p:cNvPr id="21" name="Text Placeholder 9"/>
          <p:cNvSpPr>
            <a:spLocks noGrp="1"/>
          </p:cNvSpPr>
          <p:nvPr>
            <p:ph type="body" idx="12"/>
          </p:nvPr>
        </p:nvSpPr>
        <p:spPr>
          <a:xfrm>
            <a:off x="2334187" y="4204660"/>
            <a:ext cx="437559" cy="535221"/>
          </a:xfrm>
          <a:solidFill>
            <a:schemeClr val="accent2"/>
          </a:solidFill>
        </p:spPr>
        <p:txBody>
          <a:bodyPr/>
          <a:lstStyle/>
          <a:p>
            <a:r>
              <a:rPr lang="en-US" dirty="0"/>
              <a:t>5</a:t>
            </a:r>
          </a:p>
        </p:txBody>
      </p:sp>
      <p:sp>
        <p:nvSpPr>
          <p:cNvPr id="22" name="Text Placeholder 9"/>
          <p:cNvSpPr>
            <a:spLocks noGrp="1"/>
          </p:cNvSpPr>
          <p:nvPr>
            <p:ph type="body" idx="12"/>
          </p:nvPr>
        </p:nvSpPr>
        <p:spPr>
          <a:xfrm>
            <a:off x="2334187" y="4831850"/>
            <a:ext cx="437559" cy="535221"/>
          </a:xfrm>
          <a:solidFill>
            <a:schemeClr val="accent2"/>
          </a:solidFill>
        </p:spPr>
        <p:txBody>
          <a:bodyPr/>
          <a:lstStyle/>
          <a:p>
            <a:r>
              <a:rPr lang="en-US" dirty="0"/>
              <a:t>6</a:t>
            </a:r>
          </a:p>
        </p:txBody>
      </p:sp>
      <p:sp>
        <p:nvSpPr>
          <p:cNvPr id="23" name="Text Placeholder 9"/>
          <p:cNvSpPr>
            <a:spLocks noGrp="1"/>
          </p:cNvSpPr>
          <p:nvPr>
            <p:ph type="body" idx="12"/>
          </p:nvPr>
        </p:nvSpPr>
        <p:spPr>
          <a:xfrm>
            <a:off x="2334187" y="5459039"/>
            <a:ext cx="437559" cy="535221"/>
          </a:xfrm>
          <a:solidFill>
            <a:schemeClr val="accent2"/>
          </a:solidFill>
        </p:spPr>
        <p:txBody>
          <a:bodyPr/>
          <a:lstStyle/>
          <a:p>
            <a:r>
              <a:rPr lang="en-US" dirty="0"/>
              <a:t>7</a:t>
            </a:r>
          </a:p>
        </p:txBody>
      </p:sp>
    </p:spTree>
    <p:extLst>
      <p:ext uri="{BB962C8B-B14F-4D97-AF65-F5344CB8AC3E}">
        <p14:creationId xmlns:p14="http://schemas.microsoft.com/office/powerpoint/2010/main" val="363961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651" t="27199" r="17520" b="12803"/>
          <a:stretch/>
        </p:blipFill>
        <p:spPr>
          <a:xfrm>
            <a:off x="2209800" y="533400"/>
            <a:ext cx="4495800" cy="5715000"/>
          </a:xfrm>
          <a:prstGeom prst="rect">
            <a:avLst/>
          </a:prstGeom>
        </p:spPr>
      </p:pic>
    </p:spTree>
    <p:extLst>
      <p:ext uri="{BB962C8B-B14F-4D97-AF65-F5344CB8AC3E}">
        <p14:creationId xmlns:p14="http://schemas.microsoft.com/office/powerpoint/2010/main" val="3777716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Creating Sustainable Behavioral Change</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1385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3200" dirty="0"/>
              <a:t>Fixed Trait vs. Learnable Skill?</a:t>
            </a:r>
          </a:p>
        </p:txBody>
      </p:sp>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524000"/>
            <a:ext cx="3656456" cy="24384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750267" y="4521108"/>
            <a:ext cx="5188856" cy="1200329"/>
          </a:xfrm>
          <a:prstGeom prst="rect">
            <a:avLst/>
          </a:prstGeom>
          <a:noFill/>
        </p:spPr>
        <p:txBody>
          <a:bodyPr wrap="none" rtlCol="0">
            <a:spAutoFit/>
          </a:bodyPr>
          <a:lstStyle/>
          <a:p>
            <a:r>
              <a:rPr lang="en-US" dirty="0">
                <a:solidFill>
                  <a:schemeClr val="bg2">
                    <a:lumMod val="50000"/>
                  </a:schemeClr>
                </a:solidFill>
              </a:rPr>
              <a:t>“Temperament is constitutional and not changeable.”</a:t>
            </a:r>
          </a:p>
          <a:p>
            <a:endParaRPr lang="en-US" dirty="0">
              <a:solidFill>
                <a:schemeClr val="bg2">
                  <a:lumMod val="50000"/>
                </a:schemeClr>
              </a:solidFill>
            </a:endParaRPr>
          </a:p>
          <a:p>
            <a:pPr algn="ctr"/>
            <a:r>
              <a:rPr lang="en-US" dirty="0">
                <a:solidFill>
                  <a:schemeClr val="bg2">
                    <a:lumMod val="50000"/>
                  </a:schemeClr>
                </a:solidFill>
              </a:rPr>
              <a:t>—Erich Fromm</a:t>
            </a:r>
          </a:p>
          <a:p>
            <a:pPr algn="ctr"/>
            <a:r>
              <a:rPr lang="en-US" dirty="0">
                <a:solidFill>
                  <a:schemeClr val="bg2">
                    <a:lumMod val="50000"/>
                  </a:schemeClr>
                </a:solidFill>
              </a:rPr>
              <a:t>German Social Psychologist</a:t>
            </a:r>
          </a:p>
        </p:txBody>
      </p:sp>
    </p:spTree>
    <p:extLst>
      <p:ext uri="{BB962C8B-B14F-4D97-AF65-F5344CB8AC3E}">
        <p14:creationId xmlns:p14="http://schemas.microsoft.com/office/powerpoint/2010/main" val="931139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custDataLst>
              <p:tags r:id="rId2"/>
            </p:custDataLst>
          </p:nvPr>
        </p:nvSpPr>
        <p:spPr/>
        <p:txBody>
          <a:bodyPr/>
          <a:lstStyle/>
          <a:p>
            <a:r>
              <a:rPr lang="en-US" altLang="en-US" dirty="0"/>
              <a:t>Regression to the Mean</a:t>
            </a:r>
            <a:endParaRPr lang="en-US" altLang="en-US" sz="3600" dirty="0"/>
          </a:p>
        </p:txBody>
      </p:sp>
      <p:cxnSp>
        <p:nvCxnSpPr>
          <p:cNvPr id="174084" name="Straight Arrow Connector 4"/>
          <p:cNvCxnSpPr>
            <a:cxnSpLocks noChangeShapeType="1"/>
          </p:cNvCxnSpPr>
          <p:nvPr>
            <p:custDataLst>
              <p:tags r:id="rId3"/>
            </p:custDataLst>
          </p:nvPr>
        </p:nvCxnSpPr>
        <p:spPr bwMode="auto">
          <a:xfrm flipV="1">
            <a:off x="1184835" y="2452190"/>
            <a:ext cx="1892" cy="25561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085" name="Straight Arrow Connector 5"/>
          <p:cNvCxnSpPr>
            <a:cxnSpLocks noChangeShapeType="1"/>
          </p:cNvCxnSpPr>
          <p:nvPr>
            <p:custDataLst>
              <p:tags r:id="rId4"/>
            </p:custDataLst>
          </p:nvPr>
        </p:nvCxnSpPr>
        <p:spPr bwMode="auto">
          <a:xfrm>
            <a:off x="1186728" y="4991101"/>
            <a:ext cx="6791325" cy="1587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090" name="Straight Connector 16"/>
          <p:cNvCxnSpPr>
            <a:cxnSpLocks noChangeShapeType="1"/>
          </p:cNvCxnSpPr>
          <p:nvPr>
            <p:custDataLst>
              <p:tags r:id="rId5"/>
            </p:custDataLst>
          </p:nvPr>
        </p:nvCxnSpPr>
        <p:spPr bwMode="auto">
          <a:xfrm rot="5400000">
            <a:off x="3320327" y="4263736"/>
            <a:ext cx="1066800" cy="0"/>
          </a:xfrm>
          <a:prstGeom prst="line">
            <a:avLst/>
          </a:prstGeom>
          <a:noFill/>
          <a:ln w="28575" algn="ctr">
            <a:solidFill>
              <a:srgbClr val="996633"/>
            </a:solidFill>
            <a:round/>
            <a:headEnd/>
            <a:tailEnd/>
          </a:ln>
          <a:extLst>
            <a:ext uri="{909E8E84-426E-40DD-AFC4-6F175D3DCCD1}">
              <a14:hiddenFill xmlns:a14="http://schemas.microsoft.com/office/drawing/2010/main">
                <a:noFill/>
              </a14:hiddenFill>
            </a:ext>
          </a:extLst>
        </p:spPr>
      </p:cxnSp>
      <p:cxnSp>
        <p:nvCxnSpPr>
          <p:cNvPr id="174091" name="Straight Connector 17"/>
          <p:cNvCxnSpPr>
            <a:cxnSpLocks noChangeShapeType="1"/>
          </p:cNvCxnSpPr>
          <p:nvPr>
            <p:custDataLst>
              <p:tags r:id="rId6"/>
            </p:custDataLst>
          </p:nvPr>
        </p:nvCxnSpPr>
        <p:spPr bwMode="auto">
          <a:xfrm>
            <a:off x="1219200" y="4102100"/>
            <a:ext cx="6710363" cy="12700"/>
          </a:xfrm>
          <a:prstGeom prst="line">
            <a:avLst/>
          </a:prstGeom>
          <a:noFill/>
          <a:ln w="28575" algn="ctr">
            <a:solidFill>
              <a:srgbClr val="CBB723"/>
            </a:solidFill>
            <a:round/>
            <a:headEnd/>
            <a:tailEnd type="arrow" w="med" len="med"/>
          </a:ln>
          <a:extLst>
            <a:ext uri="{909E8E84-426E-40DD-AFC4-6F175D3DCCD1}">
              <a14:hiddenFill xmlns:a14="http://schemas.microsoft.com/office/drawing/2010/main">
                <a:noFill/>
              </a14:hiddenFill>
            </a:ext>
          </a:extLst>
        </p:spPr>
      </p:cxnSp>
      <p:cxnSp>
        <p:nvCxnSpPr>
          <p:cNvPr id="174092" name="Straight Connector 18"/>
          <p:cNvCxnSpPr>
            <a:cxnSpLocks noChangeShapeType="1"/>
          </p:cNvCxnSpPr>
          <p:nvPr>
            <p:custDataLst>
              <p:tags r:id="rId7"/>
            </p:custDataLst>
          </p:nvPr>
        </p:nvCxnSpPr>
        <p:spPr bwMode="auto">
          <a:xfrm flipV="1">
            <a:off x="3853727" y="3133438"/>
            <a:ext cx="1909763" cy="981362"/>
          </a:xfrm>
          <a:prstGeom prst="line">
            <a:avLst/>
          </a:prstGeom>
          <a:noFill/>
          <a:ln w="28575" algn="ctr">
            <a:solidFill>
              <a:srgbClr val="00B050"/>
            </a:solidFill>
            <a:prstDash val="dash"/>
            <a:round/>
            <a:headEnd/>
            <a:tailEnd/>
          </a:ln>
          <a:extLst>
            <a:ext uri="{909E8E84-426E-40DD-AFC4-6F175D3DCCD1}">
              <a14:hiddenFill xmlns:a14="http://schemas.microsoft.com/office/drawing/2010/main">
                <a:noFill/>
              </a14:hiddenFill>
            </a:ext>
          </a:extLst>
        </p:spPr>
      </p:cxnSp>
      <p:cxnSp>
        <p:nvCxnSpPr>
          <p:cNvPr id="174093" name="Straight Arrow Connector 20"/>
          <p:cNvCxnSpPr>
            <a:cxnSpLocks noChangeShapeType="1"/>
          </p:cNvCxnSpPr>
          <p:nvPr>
            <p:custDataLst>
              <p:tags r:id="rId8"/>
            </p:custDataLst>
          </p:nvPr>
        </p:nvCxnSpPr>
        <p:spPr bwMode="auto">
          <a:xfrm>
            <a:off x="5763489" y="3209636"/>
            <a:ext cx="914400" cy="863600"/>
          </a:xfrm>
          <a:prstGeom prst="straightConnector1">
            <a:avLst/>
          </a:prstGeom>
          <a:noFill/>
          <a:ln w="28575" algn="ctr">
            <a:solidFill>
              <a:srgbClr val="FF0000"/>
            </a:solidFill>
            <a:prstDash val="dash"/>
            <a:round/>
            <a:headEnd/>
            <a:tailEnd type="arrow" w="med" len="med"/>
          </a:ln>
          <a:extLst>
            <a:ext uri="{909E8E84-426E-40DD-AFC4-6F175D3DCCD1}">
              <a14:hiddenFill xmlns:a14="http://schemas.microsoft.com/office/drawing/2010/main">
                <a:noFill/>
              </a14:hiddenFill>
            </a:ext>
          </a:extLst>
        </p:spPr>
      </p:cxnSp>
      <p:sp>
        <p:nvSpPr>
          <p:cNvPr id="22" name="TextBox 76"/>
          <p:cNvSpPr txBox="1"/>
          <p:nvPr>
            <p:custDataLst>
              <p:tags r:id="rId9"/>
            </p:custDataLst>
          </p:nvPr>
        </p:nvSpPr>
        <p:spPr>
          <a:xfrm>
            <a:off x="652743" y="3424916"/>
            <a:ext cx="400110" cy="1188787"/>
          </a:xfrm>
          <a:prstGeom prst="rect">
            <a:avLst/>
          </a:prstGeom>
          <a:noFill/>
        </p:spPr>
        <p:txBody>
          <a:bodyPr vert="vert270" wrap="none">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800" kern="1200">
                <a:solidFill>
                  <a:schemeClr val="tx1"/>
                </a:solidFill>
                <a:latin typeface="Arial" charset="0"/>
                <a:ea typeface="ＭＳ Ｐゴシック" charset="-128"/>
                <a:cs typeface="+mn-cs"/>
              </a:defRPr>
            </a:lvl5pPr>
            <a:lvl6pPr marL="2286000" algn="l" defTabSz="914400" rtl="0" eaLnBrk="1" latinLnBrk="0" hangingPunct="1">
              <a:defRPr sz="800" kern="1200">
                <a:solidFill>
                  <a:schemeClr val="tx1"/>
                </a:solidFill>
                <a:latin typeface="Arial" charset="0"/>
                <a:ea typeface="ＭＳ Ｐゴシック" charset="-128"/>
                <a:cs typeface="+mn-cs"/>
              </a:defRPr>
            </a:lvl6pPr>
            <a:lvl7pPr marL="2743200" algn="l" defTabSz="914400" rtl="0" eaLnBrk="1" latinLnBrk="0" hangingPunct="1">
              <a:defRPr sz="800" kern="1200">
                <a:solidFill>
                  <a:schemeClr val="tx1"/>
                </a:solidFill>
                <a:latin typeface="Arial" charset="0"/>
                <a:ea typeface="ＭＳ Ｐゴシック" charset="-128"/>
                <a:cs typeface="+mn-cs"/>
              </a:defRPr>
            </a:lvl7pPr>
            <a:lvl8pPr marL="3200400" algn="l" defTabSz="914400" rtl="0" eaLnBrk="1" latinLnBrk="0" hangingPunct="1">
              <a:defRPr sz="800" kern="1200">
                <a:solidFill>
                  <a:schemeClr val="tx1"/>
                </a:solidFill>
                <a:latin typeface="Arial" charset="0"/>
                <a:ea typeface="ＭＳ Ｐゴシック" charset="-128"/>
                <a:cs typeface="+mn-cs"/>
              </a:defRPr>
            </a:lvl8pPr>
            <a:lvl9pPr marL="3657600" algn="l" defTabSz="914400" rtl="0" eaLnBrk="1" latinLnBrk="0" hangingPunct="1">
              <a:defRPr sz="800" kern="1200">
                <a:solidFill>
                  <a:schemeClr val="tx1"/>
                </a:solidFill>
                <a:latin typeface="Arial" charset="0"/>
                <a:ea typeface="ＭＳ Ｐゴシック" charset="-128"/>
                <a:cs typeface="+mn-cs"/>
              </a:defRPr>
            </a:lvl9pPr>
          </a:lstStyle>
          <a:p>
            <a:pPr>
              <a:defRPr/>
            </a:pPr>
            <a:r>
              <a:rPr lang="en-US" sz="1400" b="1" dirty="0"/>
              <a:t>Performance</a:t>
            </a:r>
          </a:p>
        </p:txBody>
      </p:sp>
      <p:sp>
        <p:nvSpPr>
          <p:cNvPr id="122896" name="TextBox 82"/>
          <p:cNvSpPr txBox="1">
            <a:spLocks noChangeArrowheads="1"/>
          </p:cNvSpPr>
          <p:nvPr>
            <p:custDataLst>
              <p:tags r:id="rId10"/>
            </p:custDataLst>
          </p:nvPr>
        </p:nvSpPr>
        <p:spPr bwMode="auto">
          <a:xfrm rot="20052825">
            <a:off x="4134916" y="3342160"/>
            <a:ext cx="1042273"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defRPr/>
            </a:pPr>
            <a:r>
              <a:rPr lang="en-US" sz="1051" dirty="0">
                <a:ea typeface="MS PGothic" pitchFamily="34" charset="-128"/>
                <a:cs typeface="Arial" charset="0"/>
              </a:rPr>
              <a:t>Begin Change</a:t>
            </a:r>
          </a:p>
        </p:txBody>
      </p:sp>
      <p:cxnSp>
        <p:nvCxnSpPr>
          <p:cNvPr id="174097" name="Straight Connector 9"/>
          <p:cNvCxnSpPr>
            <a:cxnSpLocks noChangeShapeType="1"/>
          </p:cNvCxnSpPr>
          <p:nvPr>
            <p:custDataLst>
              <p:tags r:id="rId11"/>
            </p:custDataLst>
          </p:nvPr>
        </p:nvCxnSpPr>
        <p:spPr bwMode="auto">
          <a:xfrm flipH="1" flipV="1">
            <a:off x="5763490" y="3107315"/>
            <a:ext cx="2212975" cy="7936"/>
          </a:xfrm>
          <a:prstGeom prst="line">
            <a:avLst/>
          </a:prstGeom>
          <a:noFill/>
          <a:ln w="28575" algn="ctr">
            <a:solidFill>
              <a:srgbClr val="00B0F0"/>
            </a:solidFill>
            <a:prstDash val="dash"/>
            <a:round/>
            <a:headEnd type="arrow" w="med" len="med"/>
            <a:tailEnd/>
          </a:ln>
          <a:extLst>
            <a:ext uri="{909E8E84-426E-40DD-AFC4-6F175D3DCCD1}">
              <a14:hiddenFill xmlns:a14="http://schemas.microsoft.com/office/drawing/2010/main">
                <a:noFill/>
              </a14:hiddenFill>
            </a:ext>
          </a:extLst>
        </p:spPr>
      </p:cxnSp>
      <p:sp>
        <p:nvSpPr>
          <p:cNvPr id="3" name="TextBox 2"/>
          <p:cNvSpPr txBox="1"/>
          <p:nvPr/>
        </p:nvSpPr>
        <p:spPr>
          <a:xfrm>
            <a:off x="5943600" y="2827051"/>
            <a:ext cx="1774845" cy="254044"/>
          </a:xfrm>
          <a:prstGeom prst="rect">
            <a:avLst/>
          </a:prstGeom>
          <a:noFill/>
        </p:spPr>
        <p:txBody>
          <a:bodyPr wrap="none">
            <a:spAutoFit/>
          </a:bodyPr>
          <a:lstStyle/>
          <a:p>
            <a:pPr eaLnBrk="1" hangingPunct="1">
              <a:defRPr/>
            </a:pPr>
            <a:r>
              <a:rPr lang="en-US" sz="1051" dirty="0">
                <a:latin typeface="Arial" charset="0"/>
                <a:cs typeface="Arial" charset="0"/>
              </a:rPr>
              <a:t>New Level of Performance</a:t>
            </a:r>
          </a:p>
        </p:txBody>
      </p:sp>
      <p:sp>
        <p:nvSpPr>
          <p:cNvPr id="21" name="TextBox 20"/>
          <p:cNvSpPr txBox="1"/>
          <p:nvPr/>
        </p:nvSpPr>
        <p:spPr>
          <a:xfrm rot="2566534">
            <a:off x="5565010" y="3481871"/>
            <a:ext cx="1617751" cy="254044"/>
          </a:xfrm>
          <a:prstGeom prst="rect">
            <a:avLst/>
          </a:prstGeom>
          <a:noFill/>
        </p:spPr>
        <p:txBody>
          <a:bodyPr wrap="none">
            <a:spAutoFit/>
          </a:bodyPr>
          <a:lstStyle/>
          <a:p>
            <a:pPr eaLnBrk="1" hangingPunct="1">
              <a:defRPr/>
            </a:pPr>
            <a:r>
              <a:rPr lang="en-US" sz="1051" dirty="0">
                <a:latin typeface="Arial" charset="0"/>
                <a:cs typeface="Arial" charset="0"/>
              </a:rPr>
              <a:t>Regression to the Mean</a:t>
            </a:r>
          </a:p>
        </p:txBody>
      </p:sp>
      <p:sp>
        <p:nvSpPr>
          <p:cNvPr id="23" name="TextBox 22"/>
          <p:cNvSpPr txBox="1"/>
          <p:nvPr/>
        </p:nvSpPr>
        <p:spPr>
          <a:xfrm>
            <a:off x="1524000" y="3784556"/>
            <a:ext cx="1954381" cy="254044"/>
          </a:xfrm>
          <a:prstGeom prst="rect">
            <a:avLst/>
          </a:prstGeom>
          <a:noFill/>
        </p:spPr>
        <p:txBody>
          <a:bodyPr wrap="none">
            <a:spAutoFit/>
          </a:bodyPr>
          <a:lstStyle/>
          <a:p>
            <a:pPr eaLnBrk="1" hangingPunct="1">
              <a:defRPr/>
            </a:pPr>
            <a:r>
              <a:rPr lang="en-US" sz="1051" dirty="0">
                <a:latin typeface="Arial" charset="0"/>
                <a:cs typeface="Arial" charset="0"/>
              </a:rPr>
              <a:t>Current Level of Performance</a:t>
            </a:r>
          </a:p>
        </p:txBody>
      </p:sp>
      <p:sp>
        <p:nvSpPr>
          <p:cNvPr id="24" name="TextBox 76"/>
          <p:cNvSpPr txBox="1"/>
          <p:nvPr>
            <p:custDataLst>
              <p:tags r:id="rId12"/>
            </p:custDataLst>
          </p:nvPr>
        </p:nvSpPr>
        <p:spPr>
          <a:xfrm rot="5400000">
            <a:off x="4248066" y="5085524"/>
            <a:ext cx="400110" cy="507447"/>
          </a:xfrm>
          <a:prstGeom prst="rect">
            <a:avLst/>
          </a:prstGeom>
          <a:noFill/>
        </p:spPr>
        <p:txBody>
          <a:bodyPr vert="vert270" wrap="none">
            <a:spAutoFit/>
          </a:bodyPr>
          <a:lstStyle>
            <a:defPPr>
              <a:defRPr lang="en-US"/>
            </a:defPPr>
            <a:lvl1pPr algn="l" rtl="0" eaLnBrk="0" fontAlgn="base" hangingPunct="0">
              <a:spcBef>
                <a:spcPct val="0"/>
              </a:spcBef>
              <a:spcAft>
                <a:spcPct val="0"/>
              </a:spcAft>
              <a:defRPr sz="8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800" kern="1200">
                <a:solidFill>
                  <a:schemeClr val="tx1"/>
                </a:solidFill>
                <a:latin typeface="Arial" charset="0"/>
                <a:ea typeface="ＭＳ Ｐゴシック" charset="-128"/>
                <a:cs typeface="+mn-cs"/>
              </a:defRPr>
            </a:lvl5pPr>
            <a:lvl6pPr marL="2286000" algn="l" defTabSz="914400" rtl="0" eaLnBrk="1" latinLnBrk="0" hangingPunct="1">
              <a:defRPr sz="800" kern="1200">
                <a:solidFill>
                  <a:schemeClr val="tx1"/>
                </a:solidFill>
                <a:latin typeface="Arial" charset="0"/>
                <a:ea typeface="ＭＳ Ｐゴシック" charset="-128"/>
                <a:cs typeface="+mn-cs"/>
              </a:defRPr>
            </a:lvl6pPr>
            <a:lvl7pPr marL="2743200" algn="l" defTabSz="914400" rtl="0" eaLnBrk="1" latinLnBrk="0" hangingPunct="1">
              <a:defRPr sz="800" kern="1200">
                <a:solidFill>
                  <a:schemeClr val="tx1"/>
                </a:solidFill>
                <a:latin typeface="Arial" charset="0"/>
                <a:ea typeface="ＭＳ Ｐゴシック" charset="-128"/>
                <a:cs typeface="+mn-cs"/>
              </a:defRPr>
            </a:lvl7pPr>
            <a:lvl8pPr marL="3200400" algn="l" defTabSz="914400" rtl="0" eaLnBrk="1" latinLnBrk="0" hangingPunct="1">
              <a:defRPr sz="800" kern="1200">
                <a:solidFill>
                  <a:schemeClr val="tx1"/>
                </a:solidFill>
                <a:latin typeface="Arial" charset="0"/>
                <a:ea typeface="ＭＳ Ｐゴシック" charset="-128"/>
                <a:cs typeface="+mn-cs"/>
              </a:defRPr>
            </a:lvl8pPr>
            <a:lvl9pPr marL="3657600" algn="l" defTabSz="914400" rtl="0" eaLnBrk="1" latinLnBrk="0" hangingPunct="1">
              <a:defRPr sz="800" kern="1200">
                <a:solidFill>
                  <a:schemeClr val="tx1"/>
                </a:solidFill>
                <a:latin typeface="Arial" charset="0"/>
                <a:ea typeface="ＭＳ Ｐゴシック" charset="-128"/>
                <a:cs typeface="+mn-cs"/>
              </a:defRPr>
            </a:lvl9pPr>
          </a:lstStyle>
          <a:p>
            <a:pPr>
              <a:defRPr/>
            </a:pPr>
            <a:r>
              <a:rPr lang="en-US" sz="1400" b="1" dirty="0"/>
              <a:t>Time</a:t>
            </a:r>
          </a:p>
        </p:txBody>
      </p:sp>
    </p:spTree>
    <p:custDataLst>
      <p:tags r:id="rId1"/>
    </p:custDataLst>
    <p:extLst>
      <p:ext uri="{BB962C8B-B14F-4D97-AF65-F5344CB8AC3E}">
        <p14:creationId xmlns:p14="http://schemas.microsoft.com/office/powerpoint/2010/main" val="3574053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New Muscle Memory in 30-90 Days</a:t>
            </a:r>
          </a:p>
        </p:txBody>
      </p:sp>
      <p:pic>
        <p:nvPicPr>
          <p:cNvPr id="1026" name="Picture 2" descr="http://sites.psu.edu/siowfa15/wp-content/uploads/sites/29639/2015/09/musclemem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2133600"/>
            <a:ext cx="3590925"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70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algn="ctr"/>
            <a:r>
              <a:rPr lang="en-US" sz="3200" dirty="0"/>
              <a:t>Getting Traction</a:t>
            </a:r>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30729" y="1910643"/>
            <a:ext cx="3882044" cy="4181303"/>
          </a:xfrm>
        </p:spPr>
      </p:pic>
      <p:sp>
        <p:nvSpPr>
          <p:cNvPr id="11" name="Content Placeholder 10"/>
          <p:cNvSpPr>
            <a:spLocks noGrp="1"/>
          </p:cNvSpPr>
          <p:nvPr>
            <p:ph sz="half" idx="2"/>
          </p:nvPr>
        </p:nvSpPr>
        <p:spPr>
          <a:xfrm>
            <a:off x="4756727" y="1825625"/>
            <a:ext cx="3758623" cy="4351339"/>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Research shows that an individual can focus on no more than three development goals at a time.</a:t>
            </a:r>
          </a:p>
        </p:txBody>
      </p:sp>
    </p:spTree>
    <p:extLst>
      <p:ext uri="{BB962C8B-B14F-4D97-AF65-F5344CB8AC3E}">
        <p14:creationId xmlns:p14="http://schemas.microsoft.com/office/powerpoint/2010/main" val="2047611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isplaying Screen Shot 2016-01-07 at 10.23.32 AM.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14" descr="Displaying Screen Shot 2016-01-07 at 10.23.32 AM.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3" y="1752600"/>
            <a:ext cx="8531225" cy="2741245"/>
          </a:xfrm>
          <a:prstGeom prst="rect">
            <a:avLst/>
          </a:prstGeom>
        </p:spPr>
      </p:pic>
    </p:spTree>
    <p:extLst>
      <p:ext uri="{BB962C8B-B14F-4D97-AF65-F5344CB8AC3E}">
        <p14:creationId xmlns:p14="http://schemas.microsoft.com/office/powerpoint/2010/main" val="2819258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The market-leading </a:t>
            </a:r>
            <a:r>
              <a:rPr lang="en-US" dirty="0" err="1"/>
              <a:t>BlueEQ</a:t>
            </a:r>
            <a:r>
              <a:rPr lang="en-US" dirty="0"/>
              <a:t>™ Solution</a:t>
            </a:r>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4039627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81000"/>
            <a:ext cx="7886700" cy="1325563"/>
          </a:xfrm>
        </p:spPr>
        <p:txBody>
          <a:bodyPr>
            <a:normAutofit/>
          </a:bodyPr>
          <a:lstStyle/>
          <a:p>
            <a:r>
              <a:rPr lang="en-US" dirty="0"/>
              <a:t>BlueEQ™ Integrated </a:t>
            </a:r>
            <a:br>
              <a:rPr lang="en-US" dirty="0"/>
            </a:br>
            <a:r>
              <a:rPr lang="en-US" dirty="0"/>
              <a:t>Emotional Intelligence Solution</a:t>
            </a:r>
          </a:p>
        </p:txBody>
      </p:sp>
      <p:cxnSp>
        <p:nvCxnSpPr>
          <p:cNvPr id="10" name="Straight Connector 9"/>
          <p:cNvCxnSpPr/>
          <p:nvPr/>
        </p:nvCxnSpPr>
        <p:spPr>
          <a:xfrm>
            <a:off x="1576291" y="3216883"/>
            <a:ext cx="6832821" cy="86470"/>
          </a:xfrm>
          <a:prstGeom prst="line">
            <a:avLst/>
          </a:prstGeom>
          <a:ln w="762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Rounded Corners 5"/>
          <p:cNvSpPr/>
          <p:nvPr/>
        </p:nvSpPr>
        <p:spPr>
          <a:xfrm>
            <a:off x="302594" y="2873983"/>
            <a:ext cx="1600200" cy="685800"/>
          </a:xfrm>
          <a:prstGeom prst="roundRect">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Before Workshop</a:t>
            </a:r>
          </a:p>
        </p:txBody>
      </p:sp>
      <p:sp>
        <p:nvSpPr>
          <p:cNvPr id="9" name="Rectangle: Rounded Corners 8"/>
          <p:cNvSpPr/>
          <p:nvPr/>
        </p:nvSpPr>
        <p:spPr>
          <a:xfrm>
            <a:off x="4753276" y="2891787"/>
            <a:ext cx="1600200" cy="685800"/>
          </a:xfrm>
          <a:prstGeom prst="roundRect">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60-90 Day Development</a:t>
            </a:r>
          </a:p>
        </p:txBody>
      </p:sp>
      <p:pic>
        <p:nvPicPr>
          <p:cNvPr id="1034" name="Picture 10" descr="Image result for collaboration icon"/>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63692" y="18110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earning icon"/>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294" y="1792341"/>
            <a:ext cx="1066800" cy="9878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2488311" y="2890049"/>
            <a:ext cx="1600200" cy="685800"/>
          </a:xfrm>
          <a:prstGeom prst="roundRect">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Workshop</a:t>
            </a:r>
          </a:p>
        </p:txBody>
      </p:sp>
      <p:pic>
        <p:nvPicPr>
          <p:cNvPr id="1038" name="Picture 14" descr="Image result for coaching icon"/>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27172" y="1688714"/>
            <a:ext cx="1093912" cy="1093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871" y="3962400"/>
            <a:ext cx="1708929" cy="954107"/>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chemeClr val="bg2">
                    <a:lumMod val="50000"/>
                  </a:schemeClr>
                </a:solidFill>
              </a:rPr>
              <a:t>Registration</a:t>
            </a:r>
          </a:p>
          <a:p>
            <a:pPr marL="285750" indent="-285750">
              <a:buFont typeface="Arial" panose="020B0604020202020204" pitchFamily="34" charset="0"/>
              <a:buChar char="•"/>
            </a:pPr>
            <a:r>
              <a:rPr lang="en-US" sz="1400" dirty="0">
                <a:solidFill>
                  <a:schemeClr val="bg2">
                    <a:lumMod val="50000"/>
                  </a:schemeClr>
                </a:solidFill>
              </a:rPr>
              <a:t>Self-Assessment</a:t>
            </a:r>
          </a:p>
          <a:p>
            <a:pPr marL="285750" indent="-285750">
              <a:buFont typeface="Arial" panose="020B0604020202020204" pitchFamily="34" charset="0"/>
              <a:buChar char="•"/>
            </a:pPr>
            <a:r>
              <a:rPr lang="en-US" sz="1400" dirty="0">
                <a:solidFill>
                  <a:schemeClr val="bg2">
                    <a:lumMod val="50000"/>
                  </a:schemeClr>
                </a:solidFill>
              </a:rPr>
              <a:t>Pre-work</a:t>
            </a:r>
          </a:p>
          <a:p>
            <a:pPr marL="285750" indent="-285750">
              <a:buFont typeface="Arial" panose="020B0604020202020204" pitchFamily="34" charset="0"/>
              <a:buChar char="•"/>
            </a:pPr>
            <a:r>
              <a:rPr lang="en-US" sz="1400" dirty="0">
                <a:solidFill>
                  <a:schemeClr val="bg2">
                    <a:lumMod val="50000"/>
                  </a:schemeClr>
                </a:solidFill>
              </a:rPr>
              <a:t>Review Heatmap</a:t>
            </a:r>
          </a:p>
        </p:txBody>
      </p:sp>
      <p:sp>
        <p:nvSpPr>
          <p:cNvPr id="20" name="TextBox 19"/>
          <p:cNvSpPr txBox="1"/>
          <p:nvPr/>
        </p:nvSpPr>
        <p:spPr>
          <a:xfrm>
            <a:off x="2013687" y="3952985"/>
            <a:ext cx="2095445" cy="1600438"/>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chemeClr val="bg2">
                    <a:lumMod val="50000"/>
                  </a:schemeClr>
                </a:solidFill>
              </a:rPr>
              <a:t>Interpret Heatmap</a:t>
            </a:r>
          </a:p>
          <a:p>
            <a:pPr marL="285750" indent="-285750">
              <a:buFont typeface="Arial" panose="020B0604020202020204" pitchFamily="34" charset="0"/>
              <a:buChar char="•"/>
            </a:pPr>
            <a:r>
              <a:rPr lang="en-US" sz="1400" dirty="0">
                <a:solidFill>
                  <a:schemeClr val="bg2">
                    <a:lumMod val="50000"/>
                  </a:schemeClr>
                </a:solidFill>
              </a:rPr>
              <a:t>Career Impact Goals</a:t>
            </a:r>
          </a:p>
          <a:p>
            <a:pPr marL="285750" indent="-285750">
              <a:buFont typeface="Arial" panose="020B0604020202020204" pitchFamily="34" charset="0"/>
              <a:buChar char="•"/>
            </a:pPr>
            <a:r>
              <a:rPr lang="en-US" sz="1400" dirty="0">
                <a:solidFill>
                  <a:schemeClr val="bg2">
                    <a:lumMod val="50000"/>
                  </a:schemeClr>
                </a:solidFill>
              </a:rPr>
              <a:t>Business Impact Goals</a:t>
            </a:r>
          </a:p>
          <a:p>
            <a:pPr marL="285750" indent="-285750">
              <a:buFont typeface="Arial" panose="020B0604020202020204" pitchFamily="34" charset="0"/>
              <a:buChar char="•"/>
            </a:pPr>
            <a:r>
              <a:rPr lang="en-US" sz="1400" dirty="0">
                <a:solidFill>
                  <a:schemeClr val="bg2">
                    <a:lumMod val="50000"/>
                  </a:schemeClr>
                </a:solidFill>
              </a:rPr>
              <a:t>Psychological Safety</a:t>
            </a:r>
          </a:p>
          <a:p>
            <a:pPr marL="285750" indent="-285750">
              <a:buFont typeface="Arial" panose="020B0604020202020204" pitchFamily="34" charset="0"/>
              <a:buChar char="•"/>
            </a:pPr>
            <a:r>
              <a:rPr lang="en-US" sz="1400" dirty="0">
                <a:solidFill>
                  <a:schemeClr val="bg2">
                    <a:lumMod val="50000"/>
                  </a:schemeClr>
                </a:solidFill>
              </a:rPr>
              <a:t>i4P™ Planning</a:t>
            </a:r>
          </a:p>
          <a:p>
            <a:pPr marL="285750" indent="-285750">
              <a:buFont typeface="Arial" panose="020B0604020202020204" pitchFamily="34" charset="0"/>
              <a:buChar char="•"/>
            </a:pPr>
            <a:r>
              <a:rPr lang="en-US" sz="1400" dirty="0">
                <a:solidFill>
                  <a:schemeClr val="bg2">
                    <a:lumMod val="50000"/>
                  </a:schemeClr>
                </a:solidFill>
              </a:rPr>
              <a:t>Skill-Building</a:t>
            </a:r>
          </a:p>
          <a:p>
            <a:pPr marL="285750" indent="-285750">
              <a:buFont typeface="Arial" panose="020B0604020202020204" pitchFamily="34" charset="0"/>
              <a:buChar char="•"/>
            </a:pPr>
            <a:r>
              <a:rPr lang="en-US" sz="1400" dirty="0">
                <a:solidFill>
                  <a:schemeClr val="bg2">
                    <a:lumMod val="50000"/>
                  </a:schemeClr>
                </a:solidFill>
              </a:rPr>
              <a:t>Peer Coaching</a:t>
            </a:r>
          </a:p>
        </p:txBody>
      </p:sp>
      <p:sp>
        <p:nvSpPr>
          <p:cNvPr id="21" name="TextBox 20"/>
          <p:cNvSpPr txBox="1"/>
          <p:nvPr/>
        </p:nvSpPr>
        <p:spPr>
          <a:xfrm>
            <a:off x="4297158" y="3973388"/>
            <a:ext cx="2332242"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chemeClr val="bg2">
                    <a:lumMod val="50000"/>
                  </a:schemeClr>
                </a:solidFill>
              </a:rPr>
              <a:t>Peer Coaching Sessions</a:t>
            </a:r>
          </a:p>
          <a:p>
            <a:pPr marL="285750" indent="-285750">
              <a:buFont typeface="Arial" panose="020B0604020202020204" pitchFamily="34" charset="0"/>
              <a:buChar char="•"/>
            </a:pPr>
            <a:r>
              <a:rPr lang="en-US" sz="1400" dirty="0">
                <a:solidFill>
                  <a:schemeClr val="bg2">
                    <a:lumMod val="50000"/>
                  </a:schemeClr>
                </a:solidFill>
              </a:rPr>
              <a:t>Supervisor Accountability</a:t>
            </a:r>
          </a:p>
          <a:p>
            <a:pPr marL="285750" indent="-285750">
              <a:buFont typeface="Arial" panose="020B0604020202020204" pitchFamily="34" charset="0"/>
              <a:buChar char="•"/>
            </a:pPr>
            <a:r>
              <a:rPr lang="en-US" sz="1400" dirty="0">
                <a:solidFill>
                  <a:schemeClr val="bg2">
                    <a:lumMod val="50000"/>
                  </a:schemeClr>
                </a:solidFill>
              </a:rPr>
              <a:t>Practice &amp; Feedback</a:t>
            </a:r>
          </a:p>
          <a:p>
            <a:pPr marL="285750" indent="-285750">
              <a:buFont typeface="Arial" panose="020B0604020202020204" pitchFamily="34" charset="0"/>
              <a:buChar char="•"/>
            </a:pPr>
            <a:r>
              <a:rPr lang="en-US" sz="1400" dirty="0">
                <a:solidFill>
                  <a:schemeClr val="bg2">
                    <a:lumMod val="50000"/>
                  </a:schemeClr>
                </a:solidFill>
              </a:rPr>
              <a:t>BlueEQ™ Academy</a:t>
            </a:r>
          </a:p>
          <a:p>
            <a:endParaRPr lang="en-US" sz="1400" dirty="0">
              <a:solidFill>
                <a:schemeClr val="bg2">
                  <a:lumMod val="50000"/>
                </a:schemeClr>
              </a:solidFill>
            </a:endParaRPr>
          </a:p>
          <a:p>
            <a:pPr marL="285750" indent="-285750">
              <a:buFont typeface="Arial" panose="020B0604020202020204" pitchFamily="34" charset="0"/>
              <a:buChar char="•"/>
            </a:pPr>
            <a:endParaRPr lang="en-US" sz="1400" dirty="0">
              <a:solidFill>
                <a:schemeClr val="bg2">
                  <a:lumMod val="50000"/>
                </a:schemeClr>
              </a:solidFill>
            </a:endParaRPr>
          </a:p>
        </p:txBody>
      </p:sp>
      <p:sp>
        <p:nvSpPr>
          <p:cNvPr id="17" name="TextBox 16"/>
          <p:cNvSpPr txBox="1"/>
          <p:nvPr/>
        </p:nvSpPr>
        <p:spPr>
          <a:xfrm>
            <a:off x="6679698" y="3962400"/>
            <a:ext cx="2159502"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solidFill>
                  <a:schemeClr val="bg2">
                    <a:lumMod val="50000"/>
                  </a:schemeClr>
                </a:solidFill>
              </a:rPr>
              <a:t>Self-Assessment Retest</a:t>
            </a:r>
          </a:p>
          <a:p>
            <a:pPr marL="285750" indent="-285750">
              <a:buFont typeface="Arial" panose="020B0604020202020204" pitchFamily="34" charset="0"/>
              <a:buChar char="•"/>
            </a:pPr>
            <a:r>
              <a:rPr lang="en-US" sz="1400" dirty="0">
                <a:solidFill>
                  <a:schemeClr val="bg2">
                    <a:lumMod val="50000"/>
                  </a:schemeClr>
                </a:solidFill>
              </a:rPr>
              <a:t>i4P™ Update</a:t>
            </a:r>
          </a:p>
          <a:p>
            <a:pPr marL="285750" indent="-285750">
              <a:buFont typeface="Arial" panose="020B0604020202020204" pitchFamily="34" charset="0"/>
              <a:buChar char="•"/>
            </a:pPr>
            <a:r>
              <a:rPr lang="en-US" sz="1400" dirty="0">
                <a:solidFill>
                  <a:schemeClr val="bg2">
                    <a:lumMod val="50000"/>
                  </a:schemeClr>
                </a:solidFill>
              </a:rPr>
              <a:t>Align Career Impact</a:t>
            </a:r>
          </a:p>
          <a:p>
            <a:pPr marL="285750" indent="-285750">
              <a:buFont typeface="Arial" panose="020B0604020202020204" pitchFamily="34" charset="0"/>
              <a:buChar char="•"/>
            </a:pPr>
            <a:r>
              <a:rPr lang="en-US" sz="1400" dirty="0">
                <a:solidFill>
                  <a:schemeClr val="bg2">
                    <a:lumMod val="50000"/>
                  </a:schemeClr>
                </a:solidFill>
              </a:rPr>
              <a:t>Align Business Impact</a:t>
            </a:r>
          </a:p>
          <a:p>
            <a:pPr marL="285750" indent="-285750">
              <a:buFont typeface="Arial" panose="020B0604020202020204" pitchFamily="34" charset="0"/>
              <a:buChar char="•"/>
            </a:pPr>
            <a:endParaRPr lang="en-US" sz="1400" dirty="0">
              <a:solidFill>
                <a:schemeClr val="bg2">
                  <a:lumMod val="50000"/>
                </a:schemeClr>
              </a:solidFill>
            </a:endParaRPr>
          </a:p>
          <a:p>
            <a:endParaRPr lang="en-US" sz="1400" dirty="0">
              <a:solidFill>
                <a:schemeClr val="bg2">
                  <a:lumMod val="50000"/>
                </a:schemeClr>
              </a:solidFill>
            </a:endParaRPr>
          </a:p>
        </p:txBody>
      </p:sp>
      <p:pic>
        <p:nvPicPr>
          <p:cNvPr id="5" name="Picture 4" descr="Study!!! Motivation (@Studyiii) | Twitte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36656" y="1537714"/>
            <a:ext cx="1497110" cy="1497110"/>
          </a:xfrm>
          <a:prstGeom prst="rect">
            <a:avLst/>
          </a:prstGeom>
        </p:spPr>
      </p:pic>
      <p:sp>
        <p:nvSpPr>
          <p:cNvPr id="15" name="Rectangle: Rounded Corners 14"/>
          <p:cNvSpPr/>
          <p:nvPr/>
        </p:nvSpPr>
        <p:spPr>
          <a:xfrm>
            <a:off x="6985111" y="2892677"/>
            <a:ext cx="1600200" cy="685800"/>
          </a:xfrm>
          <a:prstGeom prst="roundRect">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Retest</a:t>
            </a:r>
          </a:p>
        </p:txBody>
      </p:sp>
    </p:spTree>
    <p:extLst>
      <p:ext uri="{BB962C8B-B14F-4D97-AF65-F5344CB8AC3E}">
        <p14:creationId xmlns:p14="http://schemas.microsoft.com/office/powerpoint/2010/main" val="1976800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605" y="4680048"/>
            <a:ext cx="915996" cy="1415855"/>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961" y="4650783"/>
            <a:ext cx="1078132" cy="1389384"/>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6528" y="5807382"/>
            <a:ext cx="481256" cy="481256"/>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2450" y="1136972"/>
            <a:ext cx="996401" cy="128925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361740" y="112196"/>
            <a:ext cx="4457700" cy="1028700"/>
          </a:xfrm>
        </p:spPr>
        <p:txBody>
          <a:bodyPr>
            <a:normAutofit/>
          </a:bodyPr>
          <a:lstStyle/>
          <a:p>
            <a:r>
              <a:rPr lang="en-US" sz="3200" dirty="0"/>
              <a:t>Overview</a:t>
            </a:r>
          </a:p>
        </p:txBody>
      </p:sp>
      <p:sp>
        <p:nvSpPr>
          <p:cNvPr id="3" name="Content Placeholder 2"/>
          <p:cNvSpPr>
            <a:spLocks noGrp="1"/>
          </p:cNvSpPr>
          <p:nvPr>
            <p:ph sz="half" idx="1"/>
          </p:nvPr>
        </p:nvSpPr>
        <p:spPr>
          <a:xfrm>
            <a:off x="2354467" y="1749801"/>
            <a:ext cx="4436269" cy="4003675"/>
          </a:xfrm>
        </p:spPr>
        <p:txBody>
          <a:bodyPr/>
          <a:lstStyle/>
          <a:p>
            <a:pPr marL="0" indent="0" algn="ctr">
              <a:buNone/>
            </a:pPr>
            <a:r>
              <a:rPr lang="en-US" dirty="0">
                <a:solidFill>
                  <a:schemeClr val="bg2">
                    <a:lumMod val="50000"/>
                  </a:schemeClr>
                </a:solidFill>
              </a:rPr>
              <a:t> </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7989" y="1164798"/>
            <a:ext cx="1064602" cy="1253188"/>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7817" y="1151688"/>
            <a:ext cx="985370" cy="1253188"/>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0696" y="2546547"/>
            <a:ext cx="3039188" cy="2011305"/>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8548" y="4659157"/>
            <a:ext cx="675245" cy="1039950"/>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2889" y="4659157"/>
            <a:ext cx="675245" cy="1039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191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Business essentials</a:t>
            </a:r>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48660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5"/>
          <p:cNvSpPr>
            <a:spLocks noGrp="1"/>
          </p:cNvSpPr>
          <p:nvPr>
            <p:ph type="title"/>
          </p:nvPr>
        </p:nvSpPr>
        <p:spPr bwMode="auto">
          <a:xfrm>
            <a:off x="0" y="1"/>
            <a:ext cx="9144000" cy="15811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br>
              <a:rPr lang="en-US" altLang="en-US" sz="3200" dirty="0"/>
            </a:br>
            <a:br>
              <a:rPr lang="en-US" altLang="en-US" sz="3200" dirty="0"/>
            </a:br>
            <a:r>
              <a:rPr lang="en-US" altLang="en-US" sz="3200" dirty="0"/>
              <a:t>The Iron Law of Sustainable Behavioral Change</a:t>
            </a:r>
          </a:p>
        </p:txBody>
      </p:sp>
      <p:sp>
        <p:nvSpPr>
          <p:cNvPr id="53251" name="Text Placeholder 9"/>
          <p:cNvSpPr>
            <a:spLocks noGrp="1"/>
          </p:cNvSpPr>
          <p:nvPr>
            <p:ph type="body" sz="half" idx="1"/>
          </p:nvPr>
        </p:nvSpPr>
        <p:spPr>
          <a:xfrm>
            <a:off x="990600" y="2082801"/>
            <a:ext cx="3505200" cy="3486151"/>
          </a:xfrm>
        </p:spPr>
        <p:txBody>
          <a:bodyPr>
            <a:noAutofit/>
          </a:bodyPr>
          <a:lstStyle/>
          <a:p>
            <a:pPr marL="0" indent="0">
              <a:buNone/>
            </a:pPr>
            <a:endParaRPr lang="en-US" altLang="en-US" sz="2000" dirty="0"/>
          </a:p>
          <a:p>
            <a:pPr marL="0" indent="0">
              <a:buNone/>
            </a:pPr>
            <a:endParaRPr lang="en-US" altLang="en-US" sz="2000" dirty="0"/>
          </a:p>
          <a:p>
            <a:pPr marL="0" indent="0">
              <a:buNone/>
            </a:pPr>
            <a:r>
              <a:rPr lang="en-US" altLang="en-US" sz="2000" dirty="0"/>
              <a:t>Sustainable behavioral change is based on a </a:t>
            </a:r>
            <a:r>
              <a:rPr lang="en-US" altLang="en-US" sz="2000" i="1" dirty="0"/>
              <a:t>transfer of ownership to the individual</a:t>
            </a:r>
            <a:r>
              <a:rPr lang="en-US" altLang="en-US" sz="2000" dirty="0"/>
              <a:t>.</a:t>
            </a:r>
          </a:p>
          <a:p>
            <a:pPr marL="0" indent="0">
              <a:buNone/>
            </a:pPr>
            <a:endParaRPr lang="en-US" altLang="en-US" sz="2000" dirty="0"/>
          </a:p>
        </p:txBody>
      </p:sp>
      <p:pic>
        <p:nvPicPr>
          <p:cNvPr id="9" name="Content Placeholder 8"/>
          <p:cNvPicPr>
            <a:picLocks noGrp="1" noChangeAspect="1"/>
          </p:cNvPicPr>
          <p:nvPr>
            <p:ph type="chart" sz="half" idx="2"/>
          </p:nvPr>
        </p:nvPicPr>
        <p:blipFill>
          <a:blip r:embed="rId3"/>
          <a:stretch>
            <a:fillRect/>
          </a:stretch>
        </p:blipFill>
        <p:spPr>
          <a:xfrm>
            <a:off x="5257800" y="1947865"/>
            <a:ext cx="2498725" cy="3756025"/>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3008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BlueEQ Assessment</a:t>
            </a:r>
          </a:p>
        </p:txBody>
      </p:sp>
      <p:sp>
        <p:nvSpPr>
          <p:cNvPr id="5" name="Content Placeholder 4"/>
          <p:cNvSpPr>
            <a:spLocks noGrp="1"/>
          </p:cNvSpPr>
          <p:nvPr>
            <p:ph idx="1"/>
          </p:nvPr>
        </p:nvSpPr>
        <p:spPr>
          <a:xfrm>
            <a:off x="4438652" y="3067676"/>
            <a:ext cx="4533900" cy="1233070"/>
          </a:xfrm>
        </p:spPr>
        <p:txBody>
          <a:bodyPr anchor="ctr" anchorCtr="0">
            <a:noAutofit/>
          </a:bodyPr>
          <a:lstStyle/>
          <a:p>
            <a:pPr marL="0" indent="0" algn="ctr">
              <a:buNone/>
            </a:pPr>
            <a:r>
              <a:rPr lang="en-US" sz="3200" dirty="0">
                <a:solidFill>
                  <a:srgbClr val="0070C0"/>
                </a:solidFill>
              </a:rPr>
              <a:t>Email:</a:t>
            </a:r>
          </a:p>
          <a:p>
            <a:pPr marL="0" indent="0" algn="ctr">
              <a:buNone/>
            </a:pPr>
            <a:r>
              <a:rPr lang="en-US" sz="3200" dirty="0">
                <a:solidFill>
                  <a:srgbClr val="0070C0"/>
                </a:solidFill>
              </a:rPr>
              <a:t>info@blueeq.com</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04" r="2242"/>
          <a:stretch/>
        </p:blipFill>
        <p:spPr>
          <a:xfrm>
            <a:off x="1185498" y="1524000"/>
            <a:ext cx="3276600" cy="4320422"/>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8100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sz="3200" dirty="0"/>
              <a:t>Management Evolution and EI</a:t>
            </a:r>
          </a:p>
        </p:txBody>
      </p:sp>
      <p:sp>
        <p:nvSpPr>
          <p:cNvPr id="3" name="Content Placeholder 2"/>
          <p:cNvSpPr>
            <a:spLocks noGrp="1"/>
          </p:cNvSpPr>
          <p:nvPr>
            <p:ph sz="half" idx="2"/>
          </p:nvPr>
        </p:nvSpPr>
        <p:spPr>
          <a:xfrm>
            <a:off x="4114800" y="1828800"/>
            <a:ext cx="4738752" cy="3657599"/>
          </a:xfrm>
        </p:spPr>
        <p:txBody>
          <a:bodyPr anchor="ctr" anchorCtr="0">
            <a:normAutofit fontScale="92500" lnSpcReduction="10000"/>
          </a:bodyPr>
          <a:lstStyle/>
          <a:p>
            <a:r>
              <a:rPr lang="en-US" sz="2000" dirty="0"/>
              <a:t>Rabble Theory</a:t>
            </a:r>
          </a:p>
          <a:p>
            <a:r>
              <a:rPr lang="en-US" sz="2000" dirty="0"/>
              <a:t>Frederick Winslow Taylor</a:t>
            </a:r>
          </a:p>
          <a:p>
            <a:r>
              <a:rPr lang="en-US" sz="2000" dirty="0"/>
              <a:t>The Hawthorne Effect (Elton Mayo)</a:t>
            </a:r>
          </a:p>
          <a:p>
            <a:r>
              <a:rPr lang="en-US" sz="2000" dirty="0"/>
              <a:t>Maslow’s Hierarchy of Needs</a:t>
            </a:r>
          </a:p>
          <a:p>
            <a:r>
              <a:rPr lang="en-US" sz="2000" dirty="0"/>
              <a:t>Douglas McGregor (The Human Side of Enterprise)</a:t>
            </a:r>
          </a:p>
          <a:p>
            <a:r>
              <a:rPr lang="en-US" sz="2000" dirty="0"/>
              <a:t>Frederick Herzberg (Motivation-Hygiene Theory)</a:t>
            </a:r>
          </a:p>
          <a:p>
            <a:r>
              <a:rPr lang="en-US" sz="2000" dirty="0"/>
              <a:t>Peter Senge (Building Learning Organizations)</a:t>
            </a:r>
          </a:p>
          <a:p>
            <a:r>
              <a:rPr lang="en-US" sz="2000" dirty="0"/>
              <a:t>Emotional Intelligence</a:t>
            </a:r>
          </a:p>
        </p:txBody>
      </p:sp>
      <p:pic>
        <p:nvPicPr>
          <p:cNvPr id="5" name="Picture 4"/>
          <p:cNvPicPr>
            <a:picLocks noChangeAspect="1"/>
          </p:cNvPicPr>
          <p:nvPr/>
        </p:nvPicPr>
        <p:blipFill rotWithShape="1">
          <a:blip r:embed="rId3"/>
          <a:srcRect l="3040" t="3732" r="3040" b="7649"/>
          <a:stretch/>
        </p:blipFill>
        <p:spPr>
          <a:xfrm>
            <a:off x="762000" y="1904999"/>
            <a:ext cx="3305957" cy="3505200"/>
          </a:xfrm>
          <a:prstGeom prst="rect">
            <a:avLst/>
          </a:prstGeom>
        </p:spPr>
      </p:pic>
    </p:spTree>
    <p:extLst>
      <p:ext uri="{BB962C8B-B14F-4D97-AF65-F5344CB8AC3E}">
        <p14:creationId xmlns:p14="http://schemas.microsoft.com/office/powerpoint/2010/main" val="328437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People, Process &amp; Planning</a:t>
            </a:r>
          </a:p>
        </p:txBody>
      </p:sp>
      <p:grpSp>
        <p:nvGrpSpPr>
          <p:cNvPr id="3" name="Group 2"/>
          <p:cNvGrpSpPr/>
          <p:nvPr/>
        </p:nvGrpSpPr>
        <p:grpSpPr>
          <a:xfrm>
            <a:off x="1428228" y="2178845"/>
            <a:ext cx="6287545" cy="2621755"/>
            <a:chOff x="1344460" y="2178845"/>
            <a:chExt cx="6287545" cy="2621755"/>
          </a:xfrm>
        </p:grpSpPr>
        <p:sp>
          <p:nvSpPr>
            <p:cNvPr id="2" name="Rectangle: Top Corners Rounded 1"/>
            <p:cNvSpPr/>
            <p:nvPr/>
          </p:nvSpPr>
          <p:spPr>
            <a:xfrm>
              <a:off x="1344460" y="2178845"/>
              <a:ext cx="3124200" cy="129540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Process</a:t>
              </a:r>
            </a:p>
          </p:txBody>
        </p:sp>
        <p:sp>
          <p:nvSpPr>
            <p:cNvPr id="25" name="Rectangle 24"/>
            <p:cNvSpPr/>
            <p:nvPr/>
          </p:nvSpPr>
          <p:spPr>
            <a:xfrm>
              <a:off x="1344460" y="3505200"/>
              <a:ext cx="6287545"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People</a:t>
              </a:r>
            </a:p>
          </p:txBody>
        </p:sp>
        <p:sp>
          <p:nvSpPr>
            <p:cNvPr id="26" name="Rectangle: Top Corners Rounded 25"/>
            <p:cNvSpPr/>
            <p:nvPr/>
          </p:nvSpPr>
          <p:spPr>
            <a:xfrm>
              <a:off x="4507805" y="2178845"/>
              <a:ext cx="3124200" cy="129540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Planning</a:t>
              </a:r>
            </a:p>
          </p:txBody>
        </p:sp>
      </p:grpSp>
    </p:spTree>
    <p:extLst>
      <p:ext uri="{BB962C8B-B14F-4D97-AF65-F5344CB8AC3E}">
        <p14:creationId xmlns:p14="http://schemas.microsoft.com/office/powerpoint/2010/main" val="33891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Funnel Diagram</a:t>
            </a:r>
          </a:p>
        </p:txBody>
      </p:sp>
      <p:grpSp>
        <p:nvGrpSpPr>
          <p:cNvPr id="32" name="Group 31"/>
          <p:cNvGrpSpPr/>
          <p:nvPr/>
        </p:nvGrpSpPr>
        <p:grpSpPr>
          <a:xfrm>
            <a:off x="1661954" y="1828800"/>
            <a:ext cx="5820093" cy="3886200"/>
            <a:chOff x="0" y="0"/>
            <a:chExt cx="5234293" cy="3312847"/>
          </a:xfrm>
        </p:grpSpPr>
        <p:sp>
          <p:nvSpPr>
            <p:cNvPr id="33" name="Text Box 114"/>
            <p:cNvSpPr txBox="1">
              <a:spLocks noChangeArrowheads="1"/>
            </p:cNvSpPr>
            <p:nvPr/>
          </p:nvSpPr>
          <p:spPr bwMode="auto">
            <a:xfrm>
              <a:off x="0" y="1746913"/>
              <a:ext cx="1734185" cy="730885"/>
            </a:xfrm>
            <a:prstGeom prst="rect">
              <a:avLst/>
            </a:prstGeom>
            <a:noFill/>
            <a:ln w="9525">
              <a:solidFill>
                <a:srgbClr val="FFFFFF"/>
              </a:solidFill>
              <a:miter lim="800000"/>
              <a:headEnd/>
              <a:tailEnd/>
            </a:ln>
          </p:spPr>
          <p:txBody>
            <a:bodyPr rot="0" vert="horz" wrap="square" lIns="91440" tIns="45720" rIns="91440" bIns="45720" anchor="t" anchorCtr="0" upright="1">
              <a:noAutofit/>
            </a:bodyPr>
            <a:lstStyle/>
            <a:p>
              <a:pPr marL="0" marR="0" algn="ctr">
                <a:lnSpc>
                  <a:spcPts val="1510"/>
                </a:lnSpc>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Arial" panose="020B0604020202020204" pitchFamily="34" charset="0"/>
                  <a:ea typeface="Calibri" panose="020F0502020204030204" pitchFamily="34" charset="0"/>
                  <a:cs typeface="Times New Roman" panose="02020603050405020304" pitchFamily="18" charset="0"/>
                </a:rPr>
                <a:t>Volume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51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&amp;</a:t>
              </a:r>
              <a:r>
                <a:rPr lang="en-US" sz="11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510"/>
                </a:lnSpc>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Arial" panose="020B0604020202020204" pitchFamily="34" charset="0"/>
                  <a:ea typeface="Calibri" panose="020F0502020204030204" pitchFamily="34" charset="0"/>
                  <a:cs typeface="Times New Roman" panose="02020603050405020304" pitchFamily="18" charset="0"/>
                </a:rPr>
                <a:t>Velocity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119"/>
            <p:cNvSpPr txBox="1">
              <a:spLocks noChangeArrowheads="1"/>
            </p:cNvSpPr>
            <p:nvPr/>
          </p:nvSpPr>
          <p:spPr bwMode="auto">
            <a:xfrm>
              <a:off x="3357349" y="1746913"/>
              <a:ext cx="1370965" cy="730885"/>
            </a:xfrm>
            <a:prstGeom prst="rect">
              <a:avLst/>
            </a:prstGeom>
            <a:noFill/>
            <a:ln w="9525">
              <a:solidFill>
                <a:srgbClr val="FFFFFF"/>
              </a:solidFill>
              <a:miter lim="800000"/>
              <a:headEnd/>
              <a:tailEnd/>
            </a:ln>
          </p:spPr>
          <p:txBody>
            <a:bodyPr rot="0" vert="horz" wrap="square" lIns="91440" tIns="45720" rIns="91440" bIns="45720" anchor="t" anchorCtr="0" upright="1">
              <a:noAutofit/>
            </a:bodyPr>
            <a:lstStyle/>
            <a:p>
              <a:pPr marL="0" marR="0" algn="ctr">
                <a:lnSpc>
                  <a:spcPts val="151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Capability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51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&amp;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ts val="1510"/>
                </a:lnSpc>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Capacity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5" name="Group 34"/>
            <p:cNvGrpSpPr>
              <a:grpSpLocks/>
            </p:cNvGrpSpPr>
            <p:nvPr/>
          </p:nvGrpSpPr>
          <p:grpSpPr bwMode="auto">
            <a:xfrm>
              <a:off x="109182" y="0"/>
              <a:ext cx="5125111" cy="3312847"/>
              <a:chOff x="-1" y="0"/>
              <a:chExt cx="19964" cy="18734"/>
            </a:xfrm>
          </p:grpSpPr>
          <p:sp>
            <p:nvSpPr>
              <p:cNvPr id="36" name="Rectangle 35"/>
              <p:cNvSpPr>
                <a:spLocks noChangeArrowheads="1"/>
              </p:cNvSpPr>
              <p:nvPr/>
            </p:nvSpPr>
            <p:spPr bwMode="auto">
              <a:xfrm>
                <a:off x="6752" y="0"/>
                <a:ext cx="5865" cy="2050"/>
              </a:xfrm>
              <a:prstGeom prst="rect">
                <a:avLst/>
              </a:prstGeom>
              <a:solidFill>
                <a:srgbClr val="FFFFFF"/>
              </a:solid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rot="0" vert="horz" wrap="square" lIns="76200" tIns="76200" rIns="76200" bIns="76200" anchor="t" anchorCtr="0" upright="1">
                <a:noAutofit/>
              </a:bodyPr>
              <a:lstStyle/>
              <a:p>
                <a:pPr marL="0" marR="0" algn="ctr">
                  <a:lnSpc>
                    <a:spcPts val="1510"/>
                  </a:lnSpc>
                  <a:spcBef>
                    <a:spcPts val="0"/>
                  </a:spcBef>
                  <a:spcAft>
                    <a:spcPts val="0"/>
                  </a:spcAft>
                </a:pPr>
                <a:r>
                  <a:rPr lang="en-US" sz="1600" b="1">
                    <a:effectLst/>
                    <a:latin typeface="Arial" panose="020B0604020202020204" pitchFamily="34" charset="0"/>
                    <a:ea typeface="Calibri" panose="020F0502020204030204" pitchFamily="34" charset="0"/>
                    <a:cs typeface="Times New Roman" panose="02020603050405020304" pitchFamily="18" charset="0"/>
                  </a:rPr>
                  <a:t>Work Volume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7" name="Line 60"/>
              <p:cNvCxnSpPr>
                <a:cxnSpLocks noChangeShapeType="1"/>
              </p:cNvCxnSpPr>
              <p:nvPr/>
            </p:nvCxnSpPr>
            <p:spPr bwMode="auto">
              <a:xfrm>
                <a:off x="-1" y="6085"/>
                <a:ext cx="19482" cy="58"/>
              </a:xfrm>
              <a:prstGeom prst="line">
                <a:avLst/>
              </a:prstGeom>
              <a:noFill/>
              <a:ln w="9525">
                <a:solidFill>
                  <a:srgbClr val="000000"/>
                </a:solidFill>
                <a:prstDash val="sysDot"/>
                <a:round/>
                <a:headEnd type="none" w="sm" len="med"/>
                <a:tailEnd type="non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sp>
            <p:nvSpPr>
              <p:cNvPr id="38" name="Rectangle 37"/>
              <p:cNvSpPr>
                <a:spLocks noChangeArrowheads="1"/>
              </p:cNvSpPr>
              <p:nvPr/>
            </p:nvSpPr>
            <p:spPr bwMode="auto">
              <a:xfrm>
                <a:off x="14841" y="2804"/>
                <a:ext cx="5122" cy="2696"/>
              </a:xfrm>
              <a:prstGeom prst="rect">
                <a:avLst/>
              </a:prstGeom>
              <a:solidFill>
                <a:srgbClr val="FFFFFF"/>
              </a:solid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rot="0" vert="horz" wrap="square" lIns="76200" tIns="76200" rIns="76200" bIns="76200" anchor="t" anchorCtr="0" upright="1">
                <a:noAutofit/>
              </a:bodyPr>
              <a:lstStyle/>
              <a:p>
                <a:pPr marL="0" marR="0">
                  <a:lnSpc>
                    <a:spcPts val="1510"/>
                  </a:lnSpc>
                  <a:spcBef>
                    <a:spcPts val="0"/>
                  </a:spcBef>
                  <a:spcAft>
                    <a:spcPts val="0"/>
                  </a:spcAft>
                </a:pPr>
                <a:r>
                  <a:rPr lang="en-US" sz="1200" b="1">
                    <a:effectLst/>
                    <a:latin typeface="Arial" panose="020B0604020202020204" pitchFamily="34" charset="0"/>
                    <a:ea typeface="Calibri" panose="020F0502020204030204" pitchFamily="34" charset="0"/>
                    <a:cs typeface="Times New Roman" panose="02020603050405020304" pitchFamily="18" charset="0"/>
                  </a:rPr>
                  <a:t>External Environment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9" name="Line 64"/>
              <p:cNvCxnSpPr>
                <a:cxnSpLocks noChangeShapeType="1"/>
              </p:cNvCxnSpPr>
              <p:nvPr/>
            </p:nvCxnSpPr>
            <p:spPr bwMode="auto">
              <a:xfrm>
                <a:off x="9206" y="8459"/>
                <a:ext cx="2" cy="3827"/>
              </a:xfrm>
              <a:prstGeom prst="line">
                <a:avLst/>
              </a:prstGeom>
              <a:noFill/>
              <a:ln w="9525">
                <a:solidFill>
                  <a:srgbClr val="000000"/>
                </a:solidFill>
                <a:round/>
                <a:headEnd type="none" w="sm" len="med"/>
                <a:tailEnd type="triangl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sp>
            <p:nvSpPr>
              <p:cNvPr id="40" name="Rectangle 39"/>
              <p:cNvSpPr>
                <a:spLocks noChangeArrowheads="1"/>
              </p:cNvSpPr>
              <p:nvPr/>
            </p:nvSpPr>
            <p:spPr bwMode="auto">
              <a:xfrm>
                <a:off x="8111" y="15714"/>
                <a:ext cx="2191" cy="3020"/>
              </a:xfrm>
              <a:prstGeom prst="rect">
                <a:avLst/>
              </a:prstGeom>
              <a:noFill/>
              <a:ln>
                <a:noFill/>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rot="0" vert="horz" wrap="square" lIns="76200" tIns="76200" rIns="76200" bIns="76200" anchor="t" anchorCtr="0" upright="1">
                <a:noAutofit/>
              </a:bodyPr>
              <a:lstStyle/>
              <a:p>
                <a:pPr marL="0" marR="0" algn="ctr">
                  <a:lnSpc>
                    <a:spcPts val="151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40"/>
              <p:cNvSpPr>
                <a:spLocks noChangeArrowheads="1"/>
              </p:cNvSpPr>
              <p:nvPr/>
            </p:nvSpPr>
            <p:spPr bwMode="auto">
              <a:xfrm>
                <a:off x="1223" y="9863"/>
                <a:ext cx="2229" cy="1669"/>
              </a:xfrm>
              <a:prstGeom prst="rect">
                <a:avLst/>
              </a:prstGeom>
              <a:noFill/>
              <a:ln>
                <a:noFill/>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rot="0" vert="horz" wrap="square" lIns="76200" tIns="76200" rIns="76200" bIns="76200" anchor="t" anchorCtr="0" upright="1">
                <a:noAutofit/>
              </a:bodyPr>
              <a:lstStyle/>
              <a:p>
                <a:pPr marL="0" marR="0">
                  <a:lnSpc>
                    <a:spcPts val="1510"/>
                  </a:lnSpc>
                  <a:spcBef>
                    <a:spcPts val="180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p:cNvSpPr>
                <a:spLocks noChangeArrowheads="1"/>
              </p:cNvSpPr>
              <p:nvPr/>
            </p:nvSpPr>
            <p:spPr bwMode="auto">
              <a:xfrm>
                <a:off x="1372" y="11798"/>
                <a:ext cx="2117" cy="1939"/>
              </a:xfrm>
              <a:prstGeom prst="rect">
                <a:avLst/>
              </a:prstGeom>
              <a:noFill/>
              <a:ln>
                <a:noFill/>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rot="0" vert="horz" wrap="square" lIns="76200" tIns="76200" rIns="76200" bIns="76200" anchor="t" anchorCtr="0" upright="1">
                <a:noAutofit/>
              </a:bodyPr>
              <a:lstStyle/>
              <a:p>
                <a:pPr marL="0" marR="0">
                  <a:lnSpc>
                    <a:spcPts val="1510"/>
                  </a:lnSpc>
                  <a:spcBef>
                    <a:spcPts val="1800"/>
                  </a:spcBef>
                  <a:spcAft>
                    <a:spcPts val="0"/>
                  </a:spcAft>
                </a:pPr>
                <a:r>
                  <a:rPr lang="en-US" sz="1200" i="1">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p:cNvSpPr>
                <a:spLocks noChangeArrowheads="1"/>
              </p:cNvSpPr>
              <p:nvPr/>
            </p:nvSpPr>
            <p:spPr bwMode="auto">
              <a:xfrm>
                <a:off x="14877" y="6463"/>
                <a:ext cx="5086" cy="2750"/>
              </a:xfrm>
              <a:prstGeom prst="rect">
                <a:avLst/>
              </a:prstGeom>
              <a:solidFill>
                <a:srgbClr val="FFFFFF"/>
              </a:solidFill>
              <a:ln>
                <a:noFill/>
              </a:ln>
              <a:extLst>
                <a:ext uri="{91240B29-F687-4f45-9708-019B960494DF}">
                  <a14:hiddenLine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txBody>
              <a:bodyPr rot="0" vert="horz" wrap="square" lIns="76200" tIns="76200" rIns="76200" bIns="76200" anchor="t" anchorCtr="0" upright="1">
                <a:noAutofit/>
              </a:bodyPr>
              <a:lstStyle/>
              <a:p>
                <a:pPr marL="0" marR="0">
                  <a:lnSpc>
                    <a:spcPts val="1510"/>
                  </a:lnSpc>
                  <a:spcBef>
                    <a:spcPts val="0"/>
                  </a:spcBef>
                  <a:spcAft>
                    <a:spcPts val="0"/>
                  </a:spcAft>
                </a:pPr>
                <a:r>
                  <a:rPr lang="en-US" sz="1200" b="1">
                    <a:effectLst/>
                    <a:latin typeface="Arial" panose="020B0604020202020204" pitchFamily="34" charset="0"/>
                    <a:ea typeface="Calibri" panose="020F0502020204030204" pitchFamily="34" charset="0"/>
                    <a:cs typeface="Times New Roman" panose="02020603050405020304" pitchFamily="18" charset="0"/>
                  </a:rPr>
                  <a:t>Internal Environment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Oval 44"/>
              <p:cNvSpPr>
                <a:spLocks noChangeArrowheads="1"/>
              </p:cNvSpPr>
              <p:nvPr/>
            </p:nvSpPr>
            <p:spPr bwMode="auto">
              <a:xfrm>
                <a:off x="5231" y="5249"/>
                <a:ext cx="7831" cy="1889"/>
              </a:xfrm>
              <a:prstGeom prst="ellipse">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endParaRPr lang="en-US"/>
              </a:p>
            </p:txBody>
          </p:sp>
          <p:cxnSp>
            <p:nvCxnSpPr>
              <p:cNvPr id="46" name="Line 71"/>
              <p:cNvCxnSpPr>
                <a:cxnSpLocks noChangeShapeType="1"/>
              </p:cNvCxnSpPr>
              <p:nvPr/>
            </p:nvCxnSpPr>
            <p:spPr bwMode="auto">
              <a:xfrm>
                <a:off x="5676" y="2912"/>
                <a:ext cx="1598" cy="3368"/>
              </a:xfrm>
              <a:prstGeom prst="line">
                <a:avLst/>
              </a:prstGeom>
              <a:noFill/>
              <a:ln w="9525">
                <a:solidFill>
                  <a:srgbClr val="000000"/>
                </a:solidFill>
                <a:round/>
                <a:headEnd type="none" w="sm" len="med"/>
                <a:tailEnd type="triangl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cxnSp>
            <p:nvCxnSpPr>
              <p:cNvPr id="47" name="Line 72"/>
              <p:cNvCxnSpPr>
                <a:cxnSpLocks noChangeShapeType="1"/>
              </p:cNvCxnSpPr>
              <p:nvPr/>
            </p:nvCxnSpPr>
            <p:spPr bwMode="auto">
              <a:xfrm>
                <a:off x="9275" y="2614"/>
                <a:ext cx="2" cy="3827"/>
              </a:xfrm>
              <a:prstGeom prst="line">
                <a:avLst/>
              </a:prstGeom>
              <a:noFill/>
              <a:ln w="9525">
                <a:solidFill>
                  <a:srgbClr val="000000"/>
                </a:solidFill>
                <a:round/>
                <a:headEnd type="none" w="sm" len="med"/>
                <a:tailEnd type="triangl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cxnSp>
            <p:nvCxnSpPr>
              <p:cNvPr id="48" name="Line 73"/>
              <p:cNvCxnSpPr>
                <a:cxnSpLocks noChangeShapeType="1"/>
              </p:cNvCxnSpPr>
              <p:nvPr/>
            </p:nvCxnSpPr>
            <p:spPr bwMode="auto">
              <a:xfrm flipH="1">
                <a:off x="11724" y="2912"/>
                <a:ext cx="1486" cy="3368"/>
              </a:xfrm>
              <a:prstGeom prst="line">
                <a:avLst/>
              </a:prstGeom>
              <a:noFill/>
              <a:ln w="9525">
                <a:solidFill>
                  <a:srgbClr val="000000"/>
                </a:solidFill>
                <a:round/>
                <a:headEnd type="none" w="sm" len="med"/>
                <a:tailEnd type="triangl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cxnSp>
            <p:nvCxnSpPr>
              <p:cNvPr id="49" name="Line 74"/>
              <p:cNvCxnSpPr>
                <a:cxnSpLocks noChangeShapeType="1"/>
              </p:cNvCxnSpPr>
              <p:nvPr/>
            </p:nvCxnSpPr>
            <p:spPr bwMode="auto">
              <a:xfrm>
                <a:off x="5193" y="6161"/>
                <a:ext cx="1264" cy="10183"/>
              </a:xfrm>
              <a:prstGeom prst="line">
                <a:avLst/>
              </a:prstGeom>
              <a:noFill/>
              <a:ln w="9525">
                <a:solidFill>
                  <a:srgbClr val="000000"/>
                </a:solidFill>
                <a:round/>
                <a:headEnd type="none" w="sm" len="med"/>
                <a:tailEnd type="non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cxnSp>
            <p:nvCxnSpPr>
              <p:cNvPr id="50" name="Line 75"/>
              <p:cNvCxnSpPr>
                <a:cxnSpLocks noChangeShapeType="1"/>
              </p:cNvCxnSpPr>
              <p:nvPr/>
            </p:nvCxnSpPr>
            <p:spPr bwMode="auto">
              <a:xfrm flipH="1">
                <a:off x="11946" y="6161"/>
                <a:ext cx="1116" cy="10183"/>
              </a:xfrm>
              <a:prstGeom prst="line">
                <a:avLst/>
              </a:prstGeom>
              <a:noFill/>
              <a:ln w="9525">
                <a:solidFill>
                  <a:srgbClr val="000000"/>
                </a:solidFill>
                <a:round/>
                <a:headEnd type="none" w="sm" len="med"/>
                <a:tailEnd type="none" w="sm" len="med"/>
              </a:ln>
              <a:extLst>
                <a:ext uri="{909E8E84-426E-40dd-AFC4-6F175D3DCCD1}">
                  <a14:hiddenFill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noFill/>
                  </a14:hiddenFill>
                </a:ext>
              </a:extLst>
            </p:spPr>
          </p:cxnSp>
        </p:grpSp>
      </p:grpSp>
    </p:spTree>
    <p:extLst>
      <p:ext uri="{BB962C8B-B14F-4D97-AF65-F5344CB8AC3E}">
        <p14:creationId xmlns:p14="http://schemas.microsoft.com/office/powerpoint/2010/main" val="2911009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The training solution</a:t>
            </a:r>
          </a:p>
        </p:txBody>
      </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135581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p:txBody>
          <a:bodyPr>
            <a:normAutofit/>
          </a:bodyPr>
          <a:lstStyle/>
          <a:p>
            <a:r>
              <a:rPr lang="en-US" dirty="0"/>
              <a:t>Training and Expected Results</a:t>
            </a:r>
          </a:p>
        </p:txBody>
      </p:sp>
      <p:graphicFrame>
        <p:nvGraphicFramePr>
          <p:cNvPr id="2" name="Diagram 1"/>
          <p:cNvGraphicFramePr/>
          <p:nvPr/>
        </p:nvGraphicFramePr>
        <p:xfrm>
          <a:off x="1143001" y="1981200"/>
          <a:ext cx="68580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9296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92&quot;/&gt;&lt;/object&gt;&lt;object type=&quot;3&quot; unique_id=&quot;10004&quot;&gt;&lt;property id=&quot;20148&quot; value=&quot;5&quot;/&gt;&lt;property id=&quot;20300&quot; value=&quot;Slide 2&quot;/&gt;&lt;property id=&quot;20307&quot; value=&quot;319&quot;/&gt;&lt;/object&gt;&lt;object type=&quot;3&quot; unique_id=&quot;10005&quot;&gt;&lt;property id=&quot;20148&quot; value=&quot;5&quot;/&gt;&lt;property id=&quot;20300&quot; value=&quot;Slide 3 - &amp;quot;Agenda&amp;quot;&quot;/&gt;&lt;property id=&quot;20307&quot; value=&quot;278&quot;/&gt;&lt;/object&gt;&lt;/object&gt;&lt;object type=&quot;8&quot; unique_id=&quot;10010&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DVSHAPEID" val="MTof38TYrnsos26Wrgk8Gy"/>
</p:tagLst>
</file>

<file path=ppt/tags/tag11.xml><?xml version="1.0" encoding="utf-8"?>
<p:tagLst xmlns:a="http://schemas.openxmlformats.org/drawingml/2006/main" xmlns:r="http://schemas.openxmlformats.org/officeDocument/2006/relationships" xmlns:p="http://schemas.openxmlformats.org/presentationml/2006/main">
  <p:tag name="DVSHAPEID" val="EcYBcPM43crzxySiXgcABu"/>
</p:tagLst>
</file>

<file path=ppt/tags/tag12.xml><?xml version="1.0" encoding="utf-8"?>
<p:tagLst xmlns:a="http://schemas.openxmlformats.org/drawingml/2006/main" xmlns:r="http://schemas.openxmlformats.org/officeDocument/2006/relationships" xmlns:p="http://schemas.openxmlformats.org/presentationml/2006/main">
  <p:tag name="DVSHAPEID" val="0WFVkUzNpixA3crBppDjep"/>
</p:tagLst>
</file>

<file path=ppt/tags/tag13.xml><?xml version="1.0" encoding="utf-8"?>
<p:tagLst xmlns:a="http://schemas.openxmlformats.org/drawingml/2006/main" xmlns:r="http://schemas.openxmlformats.org/officeDocument/2006/relationships" xmlns:p="http://schemas.openxmlformats.org/presentationml/2006/main">
  <p:tag name="DVSHAPEID" val="texurbsnHEJx5iLbAzubkd"/>
</p:tagLst>
</file>

<file path=ppt/tags/tag14.xml><?xml version="1.0" encoding="utf-8"?>
<p:tagLst xmlns:a="http://schemas.openxmlformats.org/drawingml/2006/main" xmlns:r="http://schemas.openxmlformats.org/officeDocument/2006/relationships" xmlns:p="http://schemas.openxmlformats.org/presentationml/2006/main">
  <p:tag name="DVSHAPEID" val="pg82XvmjbotBsrnPtol2BS"/>
</p:tagLst>
</file>

<file path=ppt/tags/tag15.xml><?xml version="1.0" encoding="utf-8"?>
<p:tagLst xmlns:a="http://schemas.openxmlformats.org/drawingml/2006/main" xmlns:r="http://schemas.openxmlformats.org/officeDocument/2006/relationships" xmlns:p="http://schemas.openxmlformats.org/presentationml/2006/main">
  <p:tag name="DVSHAPEID" val="4tPjNL56QiBxoCUNF8u6zq"/>
</p:tagLst>
</file>

<file path=ppt/tags/tag16.xml><?xml version="1.0" encoding="utf-8"?>
<p:tagLst xmlns:a="http://schemas.openxmlformats.org/drawingml/2006/main" xmlns:r="http://schemas.openxmlformats.org/officeDocument/2006/relationships" xmlns:p="http://schemas.openxmlformats.org/presentationml/2006/main">
  <p:tag name="DVSHAPEID" val="wcD6s4ao1dowrEkwq3ZIcM"/>
</p:tagLst>
</file>

<file path=ppt/tags/tag17.xml><?xml version="1.0" encoding="utf-8"?>
<p:tagLst xmlns:a="http://schemas.openxmlformats.org/drawingml/2006/main" xmlns:r="http://schemas.openxmlformats.org/officeDocument/2006/relationships" xmlns:p="http://schemas.openxmlformats.org/presentationml/2006/main">
  <p:tag name="DVSHAPEID" val="EgSJuphSTnLDWCGHi0Wsho"/>
</p:tagLst>
</file>

<file path=ppt/tags/tag18.xml><?xml version="1.0" encoding="utf-8"?>
<p:tagLst xmlns:a="http://schemas.openxmlformats.org/drawingml/2006/main" xmlns:r="http://schemas.openxmlformats.org/officeDocument/2006/relationships" xmlns:p="http://schemas.openxmlformats.org/presentationml/2006/main">
  <p:tag name="DVSHAPEID" val="oc4ktApcl8576nzMjYG85v"/>
</p:tagLst>
</file>

<file path=ppt/tags/tag19.xml><?xml version="1.0" encoding="utf-8"?>
<p:tagLst xmlns:a="http://schemas.openxmlformats.org/drawingml/2006/main" xmlns:r="http://schemas.openxmlformats.org/officeDocument/2006/relationships" xmlns:p="http://schemas.openxmlformats.org/presentationml/2006/main">
  <p:tag name="DVSHAPEID" val="wcD6s4ao1dowrEkwq3ZIcM"/>
</p:tagLst>
</file>

<file path=ppt/tags/tag2.xml><?xml version="1.0" encoding="utf-8"?>
<p:tagLst xmlns:a="http://schemas.openxmlformats.org/drawingml/2006/main" xmlns:r="http://schemas.openxmlformats.org/officeDocument/2006/relationships" xmlns:p="http://schemas.openxmlformats.org/presentationml/2006/main">
  <p:tag name="DVSECTIONID" val="W9rTTaMFyccpffFCYAIICr"/>
</p:tagLst>
</file>

<file path=ppt/tags/tag3.xml><?xml version="1.0" encoding="utf-8"?>
<p:tagLst xmlns:a="http://schemas.openxmlformats.org/drawingml/2006/main" xmlns:r="http://schemas.openxmlformats.org/officeDocument/2006/relationships" xmlns:p="http://schemas.openxmlformats.org/presentationml/2006/main">
  <p:tag name="DVSHAPEID" val="mjY4OT7WGNCvLPZtalK8wD"/>
</p:tagLst>
</file>

<file path=ppt/tags/tag4.xml><?xml version="1.0" encoding="utf-8"?>
<p:tagLst xmlns:a="http://schemas.openxmlformats.org/drawingml/2006/main" xmlns:r="http://schemas.openxmlformats.org/officeDocument/2006/relationships" xmlns:p="http://schemas.openxmlformats.org/presentationml/2006/main">
  <p:tag name="DVSECTIONID" val="vAYQ9YtVEAJiyXps3WCrJv"/>
  <p:tag name="ATHENA.CUSTOMXMLID" val="{01A02B63-FE91-4A69-9670-4039160DFF0A}"/>
  <p:tag name="ATHENA.CUSTOMXMLCONTENT" val="&lt;?xml version=&quot;1.0&quot;?&gt;&lt;athena xmlns=&quot;http://schemas.microsoft.com/edu/athena&quot; version=&quot;0.1.3396.0&quot;&gt;&lt;timings duration=&quot;73645&quot;/&gt;&lt;/athena&gt;"/>
</p:tagLst>
</file>

<file path=ppt/tags/tag5.xml><?xml version="1.0" encoding="utf-8"?>
<p:tagLst xmlns:a="http://schemas.openxmlformats.org/drawingml/2006/main" xmlns:r="http://schemas.openxmlformats.org/officeDocument/2006/relationships" xmlns:p="http://schemas.openxmlformats.org/presentationml/2006/main">
  <p:tag name="DVSHAPEID" val="adt29FMYbs0GjPnO43wfBm"/>
</p:tagLst>
</file>

<file path=ppt/tags/tag6.xml><?xml version="1.0" encoding="utf-8"?>
<p:tagLst xmlns:a="http://schemas.openxmlformats.org/drawingml/2006/main" xmlns:r="http://schemas.openxmlformats.org/officeDocument/2006/relationships" xmlns:p="http://schemas.openxmlformats.org/presentationml/2006/main">
  <p:tag name="DVSECTIONID" val="vAYQ9YtVEAJiyXps3WCrJv"/>
  <p:tag name="ATHENA.CUSTOMXMLID" val="{01A02B63-FE91-4A69-9670-4039160DFF0A}"/>
  <p:tag name="ATHENA.CUSTOMXMLCONTENT" val="&lt;?xml version=&quot;1.0&quot;?&gt;&lt;athena xmlns=&quot;http://schemas.microsoft.com/edu/athena&quot; version=&quot;0.1.3396.0&quot;&gt;&lt;timings duration=&quot;73645&quot;/&gt;&lt;/athena&gt;"/>
</p:tagLst>
</file>

<file path=ppt/tags/tag7.xml><?xml version="1.0" encoding="utf-8"?>
<p:tagLst xmlns:a="http://schemas.openxmlformats.org/drawingml/2006/main" xmlns:r="http://schemas.openxmlformats.org/officeDocument/2006/relationships" xmlns:p="http://schemas.openxmlformats.org/presentationml/2006/main">
  <p:tag name="DVSHAPEID" val="adt29FMYbs0GjPnO43wfBm"/>
</p:tagLst>
</file>

<file path=ppt/tags/tag8.xml><?xml version="1.0" encoding="utf-8"?>
<p:tagLst xmlns:a="http://schemas.openxmlformats.org/drawingml/2006/main" xmlns:r="http://schemas.openxmlformats.org/officeDocument/2006/relationships" xmlns:p="http://schemas.openxmlformats.org/presentationml/2006/main">
  <p:tag name="DVSECTIONID" val="1mYYD4g54fYd0oIhUHSOxs"/>
</p:tagLst>
</file>

<file path=ppt/tags/tag9.xml><?xml version="1.0" encoding="utf-8"?>
<p:tagLst xmlns:a="http://schemas.openxmlformats.org/drawingml/2006/main" xmlns:r="http://schemas.openxmlformats.org/officeDocument/2006/relationships" xmlns:p="http://schemas.openxmlformats.org/presentationml/2006/main">
  <p:tag name="DVSHAPEID" val="oglzdZgJefAwUvmqandM10"/>
</p:tagLst>
</file>

<file path=ppt/theme/theme1.xml><?xml version="1.0" encoding="utf-8"?>
<a:theme xmlns:a="http://schemas.openxmlformats.org/drawingml/2006/main" name="Office Theme">
  <a:themeElements>
    <a:clrScheme name="BlueEQ">
      <a:dk1>
        <a:sysClr val="windowText" lastClr="000000"/>
      </a:dk1>
      <a:lt1>
        <a:sysClr val="window" lastClr="FFFFFF"/>
      </a:lt1>
      <a:dk2>
        <a:srgbClr val="126EAE"/>
      </a:dk2>
      <a:lt2>
        <a:srgbClr val="D9D8D6"/>
      </a:lt2>
      <a:accent1>
        <a:srgbClr val="1176BB"/>
      </a:accent1>
      <a:accent2>
        <a:srgbClr val="EC7C2F"/>
      </a:accent2>
      <a:accent3>
        <a:srgbClr val="5D9BD0"/>
      </a:accent3>
      <a:accent4>
        <a:srgbClr val="BA8D11"/>
      </a:accent4>
      <a:accent5>
        <a:srgbClr val="454545"/>
      </a:accent5>
      <a:accent6>
        <a:srgbClr val="BABABA"/>
      </a:accent6>
      <a:hlink>
        <a:srgbClr val="FFF685"/>
      </a:hlink>
      <a:folHlink>
        <a:srgbClr val="D2232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145C58AE863042ADEBDCA150D7B382" ma:contentTypeVersion="4" ma:contentTypeDescription="Create a new document." ma:contentTypeScope="" ma:versionID="8dabab86a62a1f1857e5e4d83e341079">
  <xsd:schema xmlns:xsd="http://www.w3.org/2001/XMLSchema" xmlns:xs="http://www.w3.org/2001/XMLSchema" xmlns:p="http://schemas.microsoft.com/office/2006/metadata/properties" xmlns:ns1="http://schemas.microsoft.com/sharepoint/v3" xmlns:ns2="abf28d70-c8c3-4bf4-8055-fa9a40c6f116" targetNamespace="http://schemas.microsoft.com/office/2006/metadata/properties" ma:root="true" ma:fieldsID="87542a1ddc96bf5dca0975122b269444" ns1:_="" ns2:_="">
    <xsd:import namespace="http://schemas.microsoft.com/sharepoint/v3"/>
    <xsd:import namespace="abf28d70-c8c3-4bf4-8055-fa9a40c6f116"/>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f28d70-c8c3-4bf4-8055-fa9a40c6f1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abf28d70-c8c3-4bf4-8055-fa9a40c6f116">
      <UserInfo>
        <DisplayName/>
        <AccountId xsi:nil="true"/>
        <AccountType/>
      </UserInfo>
    </SharedWithUsers>
  </documentManagement>
</p:properties>
</file>

<file path=customXml/item7.xml><?xml version="1.0" encoding="utf-8"?>
<?mso-contentType ?>
<FormTemplates xmlns="http://schemas.microsoft.com/sharepoint/v3/contenttype/forms">
  <Display>DocumentLibraryForm</Display>
  <Edit>DocumentLibraryForm</Edit>
  <New>DocumentLibraryForm</New>
</FormTemplates>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C3F597-3044-4526-94DD-B30FC03FD50F}">
  <ds:schemaRefs>
    <ds:schemaRef ds:uri="http://schemas.microsoft.com/sharepoint/v3/contenttype/forms"/>
  </ds:schemaRefs>
</ds:datastoreItem>
</file>

<file path=customXml/itemProps10.xml><?xml version="1.0" encoding="utf-8"?>
<ds:datastoreItem xmlns:ds="http://schemas.openxmlformats.org/officeDocument/2006/customXml" ds:itemID="{EADFECE3-BB3E-4BA1-A723-4782B69E01BE}">
  <ds:schemaRefs>
    <ds:schemaRef ds:uri="http://schemas.microsoft.com/sharepoint/v3/contenttype/forms"/>
  </ds:schemaRefs>
</ds:datastoreItem>
</file>

<file path=customXml/itemProps2.xml><?xml version="1.0" encoding="utf-8"?>
<ds:datastoreItem xmlns:ds="http://schemas.openxmlformats.org/officeDocument/2006/customXml" ds:itemID="{E8EA0E54-1972-4F8A-9B73-E914B151F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bf28d70-c8c3-4bf4-8055-fa9a40c6f1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BC619B-8FC1-4C05-9B5B-EE4836DC28C1}">
  <ds:schemaRefs>
    <ds:schemaRef ds:uri="http://schemas.microsoft.com/sharepoint/v3/contenttype/forms"/>
  </ds:schemaRefs>
</ds:datastoreItem>
</file>

<file path=customXml/itemProps4.xml><?xml version="1.0" encoding="utf-8"?>
<ds:datastoreItem xmlns:ds="http://schemas.openxmlformats.org/officeDocument/2006/customXml" ds:itemID="{226A774D-6299-4DFE-AE9A-8F7FD5A9C67F}">
  <ds:schemaRefs>
    <ds:schemaRef ds:uri="http://schemas.microsoft.com/sharepoint/v3/contenttype/forms"/>
  </ds:schemaRefs>
</ds:datastoreItem>
</file>

<file path=customXml/itemProps5.xml><?xml version="1.0" encoding="utf-8"?>
<ds:datastoreItem xmlns:ds="http://schemas.openxmlformats.org/officeDocument/2006/customXml" ds:itemID="{ACDBE93F-3595-4EC2-9515-F2399D8A1D02}">
  <ds:schemaRefs>
    <ds:schemaRef ds:uri="http://schemas.microsoft.com/sharepoint/v3/contenttype/forms"/>
  </ds:schemaRefs>
</ds:datastoreItem>
</file>

<file path=customXml/itemProps6.xml><?xml version="1.0" encoding="utf-8"?>
<ds:datastoreItem xmlns:ds="http://schemas.openxmlformats.org/officeDocument/2006/customXml" ds:itemID="{53408CF6-BC5E-4430-8197-33276D5C5D59}">
  <ds:schemaRefs>
    <ds:schemaRef ds:uri="http://purl.org/dc/terms/"/>
    <ds:schemaRef ds:uri="http://schemas.microsoft.com/office/2006/metadata/properties"/>
    <ds:schemaRef ds:uri="http://schemas.microsoft.com/office/2006/documentManagement/types"/>
    <ds:schemaRef ds:uri="http://schemas.microsoft.com/sharepoint/v3"/>
    <ds:schemaRef ds:uri="http://purl.org/dc/elements/1.1/"/>
    <ds:schemaRef ds:uri="abf28d70-c8c3-4bf4-8055-fa9a40c6f116"/>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B13C0BC9-CE2F-4384-B629-3D421B1DFEA9}">
  <ds:schemaRefs>
    <ds:schemaRef ds:uri="http://schemas.microsoft.com/sharepoint/v3/contenttype/forms"/>
  </ds:schemaRefs>
</ds:datastoreItem>
</file>

<file path=customXml/itemProps8.xml><?xml version="1.0" encoding="utf-8"?>
<ds:datastoreItem xmlns:ds="http://schemas.openxmlformats.org/officeDocument/2006/customXml" ds:itemID="{514C13EF-6139-4F21-88A7-400423E3DD1F}">
  <ds:schemaRefs>
    <ds:schemaRef ds:uri="http://schemas.microsoft.com/sharepoint/v3/contenttype/forms"/>
  </ds:schemaRefs>
</ds:datastoreItem>
</file>

<file path=customXml/itemProps9.xml><?xml version="1.0" encoding="utf-8"?>
<ds:datastoreItem xmlns:ds="http://schemas.openxmlformats.org/officeDocument/2006/customXml" ds:itemID="{749F1251-AC9D-4F4E-AB1B-099B098A0E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73504</TotalTime>
  <Words>5701</Words>
  <Application>Microsoft Office PowerPoint</Application>
  <PresentationFormat>On-screen Show (4:3)</PresentationFormat>
  <Paragraphs>447</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ＭＳ Ｐゴシック</vt:lpstr>
      <vt:lpstr>Arial</vt:lpstr>
      <vt:lpstr>Calibri</vt:lpstr>
      <vt:lpstr>Calibri Light</vt:lpstr>
      <vt:lpstr>Gotham Book</vt:lpstr>
      <vt:lpstr>Gotham Light</vt:lpstr>
      <vt:lpstr>Gotham-Book</vt:lpstr>
      <vt:lpstr>Times New Roman</vt:lpstr>
      <vt:lpstr>Office Theme</vt:lpstr>
      <vt:lpstr> </vt:lpstr>
      <vt:lpstr>BlueEQ Assessment</vt:lpstr>
      <vt:lpstr>Workshop Agenda</vt:lpstr>
      <vt:lpstr>PowerPoint Presentation</vt:lpstr>
      <vt:lpstr>Management Evolution and EI</vt:lpstr>
      <vt:lpstr>People, Process &amp; Planning</vt:lpstr>
      <vt:lpstr>Funnel Diagram</vt:lpstr>
      <vt:lpstr>PowerPoint Presentation</vt:lpstr>
      <vt:lpstr>Training and Expected Results</vt:lpstr>
      <vt:lpstr>Knowing vs. Doing</vt:lpstr>
      <vt:lpstr>Knowing vs. Doing</vt:lpstr>
      <vt:lpstr>PowerPoint Presentation</vt:lpstr>
      <vt:lpstr>This is No Fad!</vt:lpstr>
      <vt:lpstr>The Value of Emotional Intelligence</vt:lpstr>
      <vt:lpstr>Why Emotional Intelligence?</vt:lpstr>
      <vt:lpstr>Brand Keeping &amp; Brand Breaking</vt:lpstr>
      <vt:lpstr>PowerPoint Presentation</vt:lpstr>
      <vt:lpstr>The Great Discovery</vt:lpstr>
      <vt:lpstr> Psychological Safety</vt:lpstr>
      <vt:lpstr>The Red Zone</vt:lpstr>
      <vt:lpstr>The Costs of Low Psychological Safety</vt:lpstr>
      <vt:lpstr>The Blue Zone</vt:lpstr>
      <vt:lpstr>EQ, PS, and Business Impact</vt:lpstr>
      <vt:lpstr>EQ, PS, and Business Impact</vt:lpstr>
      <vt:lpstr>Psychological Safety Drives Results</vt:lpstr>
      <vt:lpstr>The Core Logic</vt:lpstr>
      <vt:lpstr>PowerPoint Presentation</vt:lpstr>
      <vt:lpstr>The Five Skills</vt:lpstr>
      <vt:lpstr>PowerPoint Presentation</vt:lpstr>
      <vt:lpstr>PowerPoint Presentation</vt:lpstr>
      <vt:lpstr>PowerPoint Presentation</vt:lpstr>
      <vt:lpstr>Fixed Trait vs. Learnable Skill?</vt:lpstr>
      <vt:lpstr>Regression to the Mean</vt:lpstr>
      <vt:lpstr>Building New Muscle Memory in 30-90 Days</vt:lpstr>
      <vt:lpstr>Getting Traction</vt:lpstr>
      <vt:lpstr>PowerPoint Presentation</vt:lpstr>
      <vt:lpstr>PowerPoint Presentation</vt:lpstr>
      <vt:lpstr>BlueEQ™ Integrated  Emotional Intelligence Solution</vt:lpstr>
      <vt:lpstr>Overview</vt:lpstr>
      <vt:lpstr>  The Iron Law of Sustainable Behavioral Change</vt:lpstr>
      <vt:lpstr>BlueEQ Assessment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R Clark;Mike McMullan</dc:creator>
  <cp:lastModifiedBy>Mike McMullan</cp:lastModifiedBy>
  <cp:revision>1344</cp:revision>
  <cp:lastPrinted>2015-01-23T21:19:04Z</cp:lastPrinted>
  <dcterms:created xsi:type="dcterms:W3CDTF">2014-09-19T20:21:51Z</dcterms:created>
  <dcterms:modified xsi:type="dcterms:W3CDTF">2017-02-09T01:23:55Z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0x010100A0145C58AE863042ADEBDCA150D7B382</vt:lpwstr>
  </property>
</Properties>
</file>